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6" r:id="rId1"/>
  </p:sldMasterIdLst>
  <p:notesMasterIdLst>
    <p:notesMasterId r:id="rId32"/>
  </p:notesMasterIdLst>
  <p:sldIdLst>
    <p:sldId id="256" r:id="rId2"/>
    <p:sldId id="325" r:id="rId3"/>
    <p:sldId id="278" r:id="rId4"/>
    <p:sldId id="290" r:id="rId5"/>
    <p:sldId id="291" r:id="rId6"/>
    <p:sldId id="292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9" r:id="rId15"/>
    <p:sldId id="308" r:id="rId16"/>
    <p:sldId id="301" r:id="rId17"/>
    <p:sldId id="302" r:id="rId18"/>
    <p:sldId id="310" r:id="rId19"/>
    <p:sldId id="317" r:id="rId20"/>
    <p:sldId id="321" r:id="rId21"/>
    <p:sldId id="322" r:id="rId22"/>
    <p:sldId id="318" r:id="rId23"/>
    <p:sldId id="316" r:id="rId24"/>
    <p:sldId id="328" r:id="rId25"/>
    <p:sldId id="329" r:id="rId26"/>
    <p:sldId id="324" r:id="rId27"/>
    <p:sldId id="327" r:id="rId28"/>
    <p:sldId id="312" r:id="rId29"/>
    <p:sldId id="326" r:id="rId30"/>
    <p:sldId id="30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94" y="-14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4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No. </a:t>
            </a:r>
            <a:r>
              <a:rPr lang="en-US" dirty="0"/>
              <a:t>of </a:t>
            </a:r>
            <a:r>
              <a:rPr lang="en-US" dirty="0" smtClean="0"/>
              <a:t>beneficiaries </a:t>
            </a:r>
            <a:r>
              <a:rPr lang="en-US" dirty="0"/>
              <a:t>get employed</a:t>
            </a:r>
          </a:p>
        </c:rich>
      </c:tx>
      <c:layout>
        <c:manualLayout>
          <c:xMode val="edge"/>
          <c:yMode val="edge"/>
          <c:x val="0.13371193645042212"/>
          <c:y val="2.9520295202952004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8.0662787726755433E-2"/>
          <c:y val="0.11759750510890905"/>
          <c:w val="0.60662109944590525"/>
          <c:h val="0.5187510380032812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 of person get employed</c:v>
                </c:pt>
              </c:strCache>
            </c:strRef>
          </c:tx>
          <c:explosion val="29"/>
          <c:dPt>
            <c:idx val="2"/>
            <c:explosion val="26"/>
          </c:dPt>
          <c:dLbls>
            <c:dLbl>
              <c:idx val="2"/>
              <c:layout>
                <c:manualLayout>
                  <c:x val="-0.15046053271118906"/>
                  <c:y val="-8.227363650028334E-2"/>
                </c:manualLayout>
              </c:layout>
              <c:showVal val="1"/>
              <c:showPercent val="1"/>
            </c:dLbl>
            <c:showVal val="1"/>
            <c:showPercent val="1"/>
            <c:showLeaderLines val="1"/>
          </c:dLbls>
          <c:cat>
            <c:strRef>
              <c:f>Sheet1!$A$2:$A$8</c:f>
              <c:strCache>
                <c:ptCount val="7"/>
                <c:pt idx="0">
                  <c:v>Data Entry &amp; Smart Office Management</c:v>
                </c:pt>
                <c:pt idx="1">
                  <c:v>Computer Hardware Networking</c:v>
                </c:pt>
                <c:pt idx="2">
                  <c:v>Electrical Appliance Repair &amp; House Wiring</c:v>
                </c:pt>
                <c:pt idx="3">
                  <c:v>AC &amp; Refrigerator Repairing</c:v>
                </c:pt>
                <c:pt idx="4">
                  <c:v>Cutting &amp; Tailoring</c:v>
                </c:pt>
                <c:pt idx="5">
                  <c:v>Automobile Body &amp; Paint Repair</c:v>
                </c:pt>
                <c:pt idx="6">
                  <c:v>Beautician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20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9855387545583347"/>
          <c:y val="4.3165877328064622E-2"/>
          <c:w val="0.30144612454416647"/>
          <c:h val="0.93221683082972562"/>
        </c:manualLayout>
      </c:layout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17A0B-30C9-44E1-A156-9995DBEBA5AC}" type="datetimeFigureOut">
              <a:rPr lang="en-US" smtClean="0"/>
              <a:pPr/>
              <a:t>3/24/2014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A8DBC-788C-489D-A4CE-09C0C6BB98C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5960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A8DBC-788C-489D-A4CE-09C0C6BB98C7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A8DBC-788C-489D-A4CE-09C0C6BB98C7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A8DBC-788C-489D-A4CE-09C0C6BB98C7}" type="slidenum">
              <a:rPr lang="en-IN" smtClean="0"/>
              <a:pPr/>
              <a:t>17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A8DBC-788C-489D-A4CE-09C0C6BB98C7}" type="slidenum">
              <a:rPr lang="en-IN" smtClean="0"/>
              <a:pPr/>
              <a:t>18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principalgpddn@rediffmail.com" TargetMode="External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pdehradun.org.i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CDTP Scheme GPD\CDTP Photograph\cdtp photo 2013-14 activity\cdtp photographs\Skill dev. trainings\LED display febrication &amp; Repairing\DSC005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178" y="1752600"/>
            <a:ext cx="9171177" cy="5105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526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IN" sz="4900" b="1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Review of CDTP Scheme of</a:t>
            </a:r>
            <a:r>
              <a:rPr lang="en-IN" b="1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en-IN" b="1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IN" sz="4000" b="1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Government</a:t>
            </a:r>
            <a:r>
              <a:rPr lang="en-IN" sz="4400" b="1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Polytechnic Dehradun</a:t>
            </a:r>
            <a:endParaRPr lang="en-IN" b="1" cap="none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/>
          </a:bodyPr>
          <a:lstStyle/>
          <a:p>
            <a:pPr algn="ctr"/>
            <a:r>
              <a:rPr lang="en-IN" sz="2800" b="1" dirty="0" smtClean="0">
                <a:solidFill>
                  <a:srgbClr val="000000"/>
                </a:solidFill>
              </a:rPr>
              <a:t>4. AUTOMOBILE BODY &amp; PAINT REPAIR</a:t>
            </a:r>
            <a:endParaRPr lang="en-IN" sz="2800" b="1" dirty="0">
              <a:solidFill>
                <a:srgbClr val="000000"/>
              </a:solidFill>
            </a:endParaRPr>
          </a:p>
        </p:txBody>
      </p:sp>
      <p:pic>
        <p:nvPicPr>
          <p:cNvPr id="10242" name="Picture 2" descr="C:\Users\admin\Desktop\CDTP Scheme GPD\CDTP Photographs\cdtp photo 2013-14 activity\photo for Bhopal\DSC00123.JPG"/>
          <p:cNvPicPr>
            <a:picLocks noChangeAspect="1" noChangeArrowheads="1"/>
          </p:cNvPicPr>
          <p:nvPr/>
        </p:nvPicPr>
        <p:blipFill>
          <a:blip r:embed="rId2" cstate="print"/>
          <a:srcRect r="8430" b="7752"/>
          <a:stretch>
            <a:fillRect/>
          </a:stretch>
        </p:blipFill>
        <p:spPr bwMode="auto">
          <a:xfrm>
            <a:off x="0" y="3886200"/>
            <a:ext cx="3124200" cy="2971800"/>
          </a:xfrm>
          <a:prstGeom prst="rect">
            <a:avLst/>
          </a:prstGeom>
          <a:noFill/>
        </p:spPr>
      </p:pic>
      <p:pic>
        <p:nvPicPr>
          <p:cNvPr id="10243" name="Picture 3" descr="C:\Users\admin\Desktop\CDTP Scheme GPD\CDTP Photographs\cdtp photo 2013-14 activity\photo for chandigarh\CDTP GPD Automobile body &amp; paint repair\Automobile Body &amp; paint Repair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914400"/>
            <a:ext cx="3048000" cy="2895600"/>
          </a:xfrm>
          <a:prstGeom prst="rect">
            <a:avLst/>
          </a:prstGeom>
          <a:noFill/>
        </p:spPr>
      </p:pic>
      <p:pic>
        <p:nvPicPr>
          <p:cNvPr id="3074" name="Picture 2" descr="C:\Users\admin\Desktop\CDTP Scheme GPD\CDTP Photographs\cdtp photo 2013-14 activity\photo for chandigarh\CDTP GPD Automobile body &amp; paint repair\Photo00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886199"/>
            <a:ext cx="3048000" cy="3026229"/>
          </a:xfrm>
          <a:prstGeom prst="rect">
            <a:avLst/>
          </a:prstGeom>
          <a:noFill/>
        </p:spPr>
      </p:pic>
      <p:pic>
        <p:nvPicPr>
          <p:cNvPr id="3075" name="Picture 3" descr="C:\Users\admin\Desktop\CDTP Scheme GPD\CDTP Photographs\CDTP photo 2011-12\Skill dev. training certers\Automobile - mother center\DSC00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943429"/>
            <a:ext cx="3124200" cy="2942771"/>
          </a:xfrm>
          <a:prstGeom prst="rect">
            <a:avLst/>
          </a:prstGeom>
          <a:noFill/>
        </p:spPr>
      </p:pic>
      <p:pic>
        <p:nvPicPr>
          <p:cNvPr id="1027" name="Picture 3" descr="H:\ \photo for annual reivew meeting 13-14\Photo Auto\DSC019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1" y="3810001"/>
            <a:ext cx="2971800" cy="3048000"/>
          </a:xfrm>
          <a:prstGeom prst="rect">
            <a:avLst/>
          </a:prstGeom>
          <a:noFill/>
        </p:spPr>
      </p:pic>
      <p:pic>
        <p:nvPicPr>
          <p:cNvPr id="2050" name="Picture 2" descr="E:\ \OK2.JPG"/>
          <p:cNvPicPr>
            <a:picLocks noChangeAspect="1" noChangeArrowheads="1"/>
          </p:cNvPicPr>
          <p:nvPr/>
        </p:nvPicPr>
        <p:blipFill>
          <a:blip r:embed="rId7" cstate="print"/>
          <a:srcRect l="10000" t="8889" r="9167" b="2222"/>
          <a:stretch>
            <a:fillRect/>
          </a:stretch>
        </p:blipFill>
        <p:spPr bwMode="auto">
          <a:xfrm>
            <a:off x="3077029" y="990599"/>
            <a:ext cx="3120571" cy="28266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pPr algn="ctr"/>
            <a:r>
              <a:rPr lang="en-IN" sz="2400" b="1" dirty="0" smtClean="0">
                <a:solidFill>
                  <a:srgbClr val="000000"/>
                </a:solidFill>
              </a:rPr>
              <a:t>5. LED DISPLAY FEBRICATION &amp; RAPAIRING</a:t>
            </a:r>
            <a:endParaRPr lang="en-IN" sz="2400" b="1" dirty="0">
              <a:solidFill>
                <a:srgbClr val="000000"/>
              </a:solidFill>
            </a:endParaRPr>
          </a:p>
        </p:txBody>
      </p:sp>
      <p:pic>
        <p:nvPicPr>
          <p:cNvPr id="6" name="Picture 2" descr="C:\Users\admin\Desktop\cam photo\DSC022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3048000" cy="3276600"/>
          </a:xfrm>
          <a:prstGeom prst="rect">
            <a:avLst/>
          </a:prstGeom>
          <a:noFill/>
        </p:spPr>
      </p:pic>
      <p:pic>
        <p:nvPicPr>
          <p:cNvPr id="1026" name="Picture 2" descr="C:\Users\admin\Desktop\CDTP Scheme GPD\CDTP Photographs\cdtp photo 2013-14 activity\cdtp photographs\Skill dev. trainings\LED display febrication &amp; Repairing\DSC0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685800"/>
            <a:ext cx="3048000" cy="3276600"/>
          </a:xfrm>
          <a:prstGeom prst="rect">
            <a:avLst/>
          </a:prstGeom>
          <a:noFill/>
        </p:spPr>
      </p:pic>
      <p:pic>
        <p:nvPicPr>
          <p:cNvPr id="1027" name="Picture 3" descr="C:\Users\admin\Desktop\CDTP Scheme GPD\CDTP Photographs\cdtp photo 2013-14 activity\cdtp photographs\Skill dev. trainings\LED display febrication &amp; Repairing\DSC00196.JPG"/>
          <p:cNvPicPr>
            <a:picLocks noChangeAspect="1" noChangeArrowheads="1"/>
          </p:cNvPicPr>
          <p:nvPr/>
        </p:nvPicPr>
        <p:blipFill>
          <a:blip r:embed="rId5" cstate="print"/>
          <a:srcRect l="4444" t="2632"/>
          <a:stretch>
            <a:fillRect/>
          </a:stretch>
        </p:blipFill>
        <p:spPr bwMode="auto">
          <a:xfrm>
            <a:off x="2971800" y="3962400"/>
            <a:ext cx="3124200" cy="2895600"/>
          </a:xfrm>
          <a:prstGeom prst="rect">
            <a:avLst/>
          </a:prstGeom>
          <a:noFill/>
        </p:spPr>
      </p:pic>
      <p:pic>
        <p:nvPicPr>
          <p:cNvPr id="1028" name="Picture 4" descr="C:\Users\admin\Desktop\CDTP Scheme GPD\CDTP Photographs\cdtp photo 2013-14 activity\cdtp photographs\Skill dev. trainings\LED display febrication &amp; Repairing\DSC001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62400"/>
            <a:ext cx="3048000" cy="2895600"/>
          </a:xfrm>
          <a:prstGeom prst="rect">
            <a:avLst/>
          </a:prstGeom>
          <a:noFill/>
        </p:spPr>
      </p:pic>
      <p:pic>
        <p:nvPicPr>
          <p:cNvPr id="3" name="Picture 2" descr="C:\Users\admin\Desktop\CDTP Scheme GPD\CDTP Photographs\cdtp photo 2013-14 activity\cdtp photographs\Skill dev. trainings\LED display febrication &amp; Repairing\DSC001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685800"/>
            <a:ext cx="3124200" cy="3276600"/>
          </a:xfrm>
          <a:prstGeom prst="rect">
            <a:avLst/>
          </a:prstGeom>
          <a:noFill/>
        </p:spPr>
      </p:pic>
      <p:pic>
        <p:nvPicPr>
          <p:cNvPr id="2050" name="Picture 2" descr="H:\ \photo for annual reivew meeting 13-14\cdtp photographs\Skill dev. trainings\LED display febrication &amp; Repairing\DSC00130.JPG"/>
          <p:cNvPicPr>
            <a:picLocks noChangeAspect="1" noChangeArrowheads="1"/>
          </p:cNvPicPr>
          <p:nvPr/>
        </p:nvPicPr>
        <p:blipFill>
          <a:blip r:embed="rId8" cstate="print"/>
          <a:srcRect l="18333" t="4444" r="2500"/>
          <a:stretch>
            <a:fillRect/>
          </a:stretch>
        </p:blipFill>
        <p:spPr bwMode="auto">
          <a:xfrm>
            <a:off x="5867400" y="3962401"/>
            <a:ext cx="3276600" cy="2895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Autofit/>
          </a:bodyPr>
          <a:lstStyle/>
          <a:p>
            <a:pPr algn="ctr"/>
            <a:r>
              <a:rPr lang="en-IN" sz="2800" b="1" dirty="0" smtClean="0">
                <a:solidFill>
                  <a:srgbClr val="000000"/>
                </a:solidFill>
              </a:rPr>
              <a:t>6. AC &amp; REGRIDGERATOR REPAIR</a:t>
            </a:r>
            <a:endParaRPr lang="en-IN" sz="2800" b="1" dirty="0">
              <a:solidFill>
                <a:srgbClr val="000000"/>
              </a:solidFill>
            </a:endParaRPr>
          </a:p>
        </p:txBody>
      </p:sp>
      <p:pic>
        <p:nvPicPr>
          <p:cNvPr id="12291" name="Picture 3" descr="C:\Users\admin\Desktop\CDTP Scheme GPD\CDTP Photographs\cdtp photo 2013-14 activity\cdtp photographs\other visit\exposure tour RAC\DSC02168.JPG"/>
          <p:cNvPicPr>
            <a:picLocks noChangeAspect="1" noChangeArrowheads="1"/>
          </p:cNvPicPr>
          <p:nvPr/>
        </p:nvPicPr>
        <p:blipFill>
          <a:blip r:embed="rId2" cstate="print"/>
          <a:srcRect l="12500" t="2500" b="37500"/>
          <a:stretch>
            <a:fillRect/>
          </a:stretch>
        </p:blipFill>
        <p:spPr bwMode="auto">
          <a:xfrm>
            <a:off x="0" y="3810000"/>
            <a:ext cx="31242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C:\Users\admin\Desktop\CDTP Scheme GPD\CDTP Photographs\cdtp photo 2013-14 activity\cdtp photographs\other visit\exposure tour RAC\DSC02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838200"/>
            <a:ext cx="2743200" cy="3022600"/>
          </a:xfrm>
          <a:prstGeom prst="rect">
            <a:avLst/>
          </a:prstGeom>
          <a:noFill/>
        </p:spPr>
      </p:pic>
      <p:pic>
        <p:nvPicPr>
          <p:cNvPr id="12293" name="Picture 5" descr="C:\Users\admin\Desktop\CDTP Scheme GPD\CDTP Photographs\cdtp photo 2013-14 activity\cdtp photographs\Skill dev. trainings\RAC\DSCF27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838200"/>
            <a:ext cx="3276600" cy="2990850"/>
          </a:xfrm>
          <a:prstGeom prst="rect">
            <a:avLst/>
          </a:prstGeom>
          <a:noFill/>
        </p:spPr>
      </p:pic>
      <p:pic>
        <p:nvPicPr>
          <p:cNvPr id="4098" name="Picture 2" descr="C:\Users\admin\Desktop\CDTP Scheme GPD\CDTP Photographs\cdtp photo 2013-14 activity\cdtp photographs\Skill dev. trainings\RAC\unnamed 1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810000"/>
            <a:ext cx="2743200" cy="3048000"/>
          </a:xfrm>
          <a:prstGeom prst="rect">
            <a:avLst/>
          </a:prstGeom>
          <a:noFill/>
        </p:spPr>
      </p:pic>
      <p:pic>
        <p:nvPicPr>
          <p:cNvPr id="4099" name="Picture 3" descr="C:\Users\admin\Desktop\CDTP Scheme GPD\CDTP Photographs\cdtp photo 2013-14 activity\cdtp photographs\Skill dev. trainings\RAC\unnamed 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3810000"/>
            <a:ext cx="3314700" cy="3048000"/>
          </a:xfrm>
          <a:prstGeom prst="rect">
            <a:avLst/>
          </a:prstGeom>
          <a:noFill/>
        </p:spPr>
      </p:pic>
      <p:pic>
        <p:nvPicPr>
          <p:cNvPr id="4100" name="Picture 4" descr="C:\Users\admin\Desktop\CDTP Scheme GPD\CDTP Photographs\cdtp photo 2013-14 activity\cdtp photographs\Skill dev. trainings\RAC\unnamed 3.jpg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838200"/>
            <a:ext cx="3188136" cy="29718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6477000"/>
            <a:ext cx="30480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b="1" dirty="0" smtClean="0"/>
              <a:t>Educational Tour in </a:t>
            </a:r>
            <a:r>
              <a:rPr lang="en-IN" sz="1400" b="1" dirty="0" err="1" smtClean="0"/>
              <a:t>Glocal</a:t>
            </a:r>
            <a:r>
              <a:rPr lang="en-IN" sz="1400" b="1" dirty="0" smtClean="0"/>
              <a:t> University</a:t>
            </a:r>
            <a:endParaRPr lang="en-IN" sz="1400" b="1" dirty="0"/>
          </a:p>
        </p:txBody>
      </p:sp>
      <p:sp>
        <p:nvSpPr>
          <p:cNvPr id="15" name="Rectangle 14"/>
          <p:cNvSpPr/>
          <p:nvPr/>
        </p:nvSpPr>
        <p:spPr>
          <a:xfrm>
            <a:off x="6858000" y="3429000"/>
            <a:ext cx="1676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Education Tour</a:t>
            </a:r>
            <a:endParaRPr lang="en-IN" sz="1400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900" b="1" dirty="0" smtClean="0">
                <a:solidFill>
                  <a:srgbClr val="000000"/>
                </a:solidFill>
              </a:rPr>
              <a:t>Transfer of Technology</a:t>
            </a:r>
            <a:r>
              <a:rPr lang="en-IN" b="1" dirty="0" smtClean="0">
                <a:solidFill>
                  <a:srgbClr val="000000"/>
                </a:solidFill>
              </a:rPr>
              <a:t/>
            </a:r>
            <a:br>
              <a:rPr lang="en-IN" b="1" dirty="0" smtClean="0">
                <a:solidFill>
                  <a:srgbClr val="000000"/>
                </a:solidFill>
              </a:rPr>
            </a:br>
            <a:r>
              <a:rPr lang="en-IN" b="1" dirty="0" smtClean="0">
                <a:solidFill>
                  <a:srgbClr val="000000"/>
                </a:solidFill>
              </a:rPr>
              <a:t>Solar Energy</a:t>
            </a:r>
            <a:endParaRPr lang="en-IN" b="1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admin\Desktop\cdtp photo\cdtp photo 13-14\solar energy\Photo01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3950"/>
            <a:ext cx="4267200" cy="2838450"/>
          </a:xfrm>
          <a:prstGeom prst="rect">
            <a:avLst/>
          </a:prstGeom>
          <a:noFill/>
        </p:spPr>
      </p:pic>
      <p:pic>
        <p:nvPicPr>
          <p:cNvPr id="3074" name="Picture 2" descr="H:\ \photo for annual reivew meeting 13-14\cdtp photographs\Transfer of technology\solar energy 2\DSC00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123950"/>
            <a:ext cx="4870149" cy="2838450"/>
          </a:xfrm>
          <a:prstGeom prst="rect">
            <a:avLst/>
          </a:prstGeom>
          <a:noFill/>
        </p:spPr>
      </p:pic>
      <p:pic>
        <p:nvPicPr>
          <p:cNvPr id="3075" name="Picture 3" descr="H:\ \photo for annual reivew meeting 13-14\cdtp photographs\Transfer of technology\solar energy\Photo01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62400"/>
            <a:ext cx="4267200" cy="2895600"/>
          </a:xfrm>
          <a:prstGeom prst="rect">
            <a:avLst/>
          </a:prstGeom>
          <a:noFill/>
        </p:spPr>
      </p:pic>
      <p:pic>
        <p:nvPicPr>
          <p:cNvPr id="3" name="Picture 2" descr="C:\Users\admin\Desktop\Yashpal for annual meeting\DSC00562.JPG"/>
          <p:cNvPicPr>
            <a:picLocks noChangeAspect="1" noChangeArrowheads="1"/>
          </p:cNvPicPr>
          <p:nvPr/>
        </p:nvPicPr>
        <p:blipFill>
          <a:blip r:embed="rId5" cstate="print"/>
          <a:srcRect l="11667" t="2222" r="5000" b="3333"/>
          <a:stretch>
            <a:fillRect/>
          </a:stretch>
        </p:blipFill>
        <p:spPr bwMode="auto">
          <a:xfrm>
            <a:off x="4238171" y="3947886"/>
            <a:ext cx="4905829" cy="2910114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4267200" y="4495800"/>
            <a:ext cx="1295400" cy="3048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19600" y="6629400"/>
            <a:ext cx="42672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Solar Street Light installed in the Institute</a:t>
            </a:r>
            <a:endParaRPr lang="en-US" sz="1400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 smtClean="0">
                <a:solidFill>
                  <a:srgbClr val="000000"/>
                </a:solidFill>
              </a:rPr>
              <a:t>Energy Efficiency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122" name="Picture 2" descr="H:\ \photo for annual reivew meeting 13-14\CDTP Enegry Efficiency_ Disaster Management\Disaster Management3.JPG"/>
          <p:cNvPicPr>
            <a:picLocks noChangeAspect="1" noChangeArrowheads="1"/>
          </p:cNvPicPr>
          <p:nvPr/>
        </p:nvPicPr>
        <p:blipFill>
          <a:blip r:embed="rId2" cstate="print"/>
          <a:srcRect t="18421"/>
          <a:stretch>
            <a:fillRect/>
          </a:stretch>
        </p:blipFill>
        <p:spPr bwMode="auto">
          <a:xfrm>
            <a:off x="0" y="838200"/>
            <a:ext cx="4343400" cy="3048000"/>
          </a:xfrm>
          <a:prstGeom prst="rect">
            <a:avLst/>
          </a:prstGeom>
          <a:noFill/>
        </p:spPr>
      </p:pic>
      <p:pic>
        <p:nvPicPr>
          <p:cNvPr id="5125" name="Picture 5" descr="H:\ \photo for annual reivew meeting 13-14\CDTP Enegry Efficiency_ Disaster Management\Energy Eff2.JPG"/>
          <p:cNvPicPr>
            <a:picLocks noChangeAspect="1" noChangeArrowheads="1"/>
          </p:cNvPicPr>
          <p:nvPr/>
        </p:nvPicPr>
        <p:blipFill>
          <a:blip r:embed="rId3" cstate="print"/>
          <a:srcRect b="24181"/>
          <a:stretch>
            <a:fillRect/>
          </a:stretch>
        </p:blipFill>
        <p:spPr bwMode="auto">
          <a:xfrm>
            <a:off x="4343400" y="838200"/>
            <a:ext cx="4800600" cy="3048000"/>
          </a:xfrm>
          <a:prstGeom prst="rect">
            <a:avLst/>
          </a:prstGeom>
          <a:noFill/>
        </p:spPr>
      </p:pic>
      <p:pic>
        <p:nvPicPr>
          <p:cNvPr id="5126" name="Picture 6" descr="H:\ \photo for annual reivew meeting 13-14\CDTP Enegry Efficiency_ Disaster Management\Disaster Management15.JPG"/>
          <p:cNvPicPr>
            <a:picLocks noChangeAspect="1" noChangeArrowheads="1"/>
          </p:cNvPicPr>
          <p:nvPr/>
        </p:nvPicPr>
        <p:blipFill>
          <a:blip r:embed="rId4" cstate="print"/>
          <a:srcRect t="12621" r="24208"/>
          <a:stretch>
            <a:fillRect/>
          </a:stretch>
        </p:blipFill>
        <p:spPr bwMode="auto">
          <a:xfrm>
            <a:off x="-3175" y="3886200"/>
            <a:ext cx="4346575" cy="2971800"/>
          </a:xfrm>
          <a:prstGeom prst="rect">
            <a:avLst/>
          </a:prstGeom>
          <a:noFill/>
        </p:spPr>
      </p:pic>
      <p:pic>
        <p:nvPicPr>
          <p:cNvPr id="5127" name="Picture 7" descr="H:\ \photo for annual reivew meeting 13-14\CDTP Enegry Efficiency_ Disaster Management\Energy Eff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886201"/>
            <a:ext cx="4800600" cy="29718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2057400" y="3505200"/>
            <a:ext cx="4343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 smtClean="0"/>
              <a:t>Awareness Programme on Energy Efficiency and Group discussion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Bee Keeping &amp; Mushroom Cultivation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admin\Desktop\CDTP Scheme GPD\CDTP Photographs\cdtp photo 2013-14 activity\photo for Bhopal\DSC015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66800"/>
            <a:ext cx="2819400" cy="2743200"/>
          </a:xfrm>
          <a:prstGeom prst="rect">
            <a:avLst/>
          </a:prstGeom>
          <a:noFill/>
        </p:spPr>
      </p:pic>
      <p:pic>
        <p:nvPicPr>
          <p:cNvPr id="5" name="Picture 4" descr="C:\Users\gpd\Desktop\IMG_20130711_122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066800"/>
            <a:ext cx="3276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:\ \photo for annual reivew meeting 13-14\CDTP Bee Keeping\DSC01581.JPG"/>
          <p:cNvPicPr>
            <a:picLocks noChangeAspect="1" noChangeArrowheads="1"/>
          </p:cNvPicPr>
          <p:nvPr/>
        </p:nvPicPr>
        <p:blipFill>
          <a:blip r:embed="rId5" cstate="print"/>
          <a:srcRect l="2500" b="8889"/>
          <a:stretch>
            <a:fillRect/>
          </a:stretch>
        </p:blipFill>
        <p:spPr bwMode="auto">
          <a:xfrm>
            <a:off x="2819400" y="1066800"/>
            <a:ext cx="3124200" cy="2743200"/>
          </a:xfrm>
          <a:prstGeom prst="rect">
            <a:avLst/>
          </a:prstGeom>
          <a:noFill/>
        </p:spPr>
      </p:pic>
      <p:pic>
        <p:nvPicPr>
          <p:cNvPr id="8" name="Picture 7" descr="C:\Users\gpd\Desktop\CDTP Schemme GPD\cdtp photo gallary\Transfer of technology\Bee Keeping training\photo0086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943600" y="3810000"/>
            <a:ext cx="32004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dmin\Desktop\CDTP Scheme GPD\CDTP Photograph\Photo007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3810000"/>
            <a:ext cx="3124200" cy="3048000"/>
          </a:xfrm>
          <a:prstGeom prst="rect">
            <a:avLst/>
          </a:prstGeom>
          <a:noFill/>
        </p:spPr>
      </p:pic>
      <p:pic>
        <p:nvPicPr>
          <p:cNvPr id="1027" name="Picture 3" descr="C:\Users\admin\Desktop\CDTP Scheme GPD\CDTP Photograph\cdtp photo 2013-14 activity\photo mushroom cultication\DSC041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810000"/>
            <a:ext cx="2819400" cy="3048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524000" y="6553200"/>
            <a:ext cx="3505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 smtClean="0">
                <a:solidFill>
                  <a:schemeClr val="tx1"/>
                </a:solidFill>
              </a:rPr>
              <a:t>Visit on Mushroom Cultivation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0" y="3581400"/>
            <a:ext cx="5562600" cy="3048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 smtClean="0">
                <a:solidFill>
                  <a:schemeClr val="tx1"/>
                </a:solidFill>
              </a:rPr>
              <a:t>Training on Bee Keeping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4600" y="6553200"/>
            <a:ext cx="2514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 smtClean="0">
                <a:solidFill>
                  <a:schemeClr val="tx1"/>
                </a:solidFill>
              </a:rPr>
              <a:t>Training on Bee Keeping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 \photo for annual reivew meeting 13-14\cdtp photographs\Technical Support  Services\Computer Repair\DSC01779.JPG"/>
          <p:cNvPicPr>
            <a:picLocks noChangeAspect="1" noChangeArrowheads="1"/>
          </p:cNvPicPr>
          <p:nvPr/>
        </p:nvPicPr>
        <p:blipFill>
          <a:blip r:embed="rId2" cstate="print"/>
          <a:srcRect l="8824" t="3883" r="8823"/>
          <a:stretch>
            <a:fillRect/>
          </a:stretch>
        </p:blipFill>
        <p:spPr bwMode="auto">
          <a:xfrm>
            <a:off x="3200400" y="4038600"/>
            <a:ext cx="3119582" cy="2819400"/>
          </a:xfrm>
          <a:prstGeom prst="rect">
            <a:avLst/>
          </a:prstGeom>
          <a:noFill/>
        </p:spPr>
      </p:pic>
      <p:pic>
        <p:nvPicPr>
          <p:cNvPr id="3074" name="Picture 2" descr="C:\Users\admin\Desktop\new pho\DSC00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6971"/>
            <a:ext cx="3200400" cy="3051629"/>
          </a:xfrm>
          <a:prstGeom prst="rect">
            <a:avLst/>
          </a:prstGeom>
          <a:noFill/>
        </p:spPr>
      </p:pic>
      <p:pic>
        <p:nvPicPr>
          <p:cNvPr id="9218" name="Picture 2" descr="C:\Users\admin\Desktop\CDTP Scheme GPD\CDTP Photographs\cdtp photo 2013-14 activity\photo for Bhopal\computer repair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38600"/>
            <a:ext cx="3200400" cy="2819400"/>
          </a:xfrm>
          <a:prstGeom prst="rect">
            <a:avLst/>
          </a:prstGeom>
          <a:noFill/>
        </p:spPr>
      </p:pic>
      <p:pic>
        <p:nvPicPr>
          <p:cNvPr id="9220" name="Picture 4" descr="C:\Users\admin\Desktop\CDTP Scheme GPD\CDTP Photographs\cdtp photo 2013-14 activity\photo for Bhopal\Electrical repair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990600"/>
            <a:ext cx="3352800" cy="3048000"/>
          </a:xfrm>
          <a:prstGeom prst="rect">
            <a:avLst/>
          </a:prstGeom>
          <a:noFill/>
        </p:spPr>
      </p:pic>
      <p:pic>
        <p:nvPicPr>
          <p:cNvPr id="9221" name="Picture 5" descr="C:\Users\admin\Desktop\CDTP Scheme GPD\CDTP Photographs\cdtp photo 2013-14 activity\photo for Bhopal\Electrical repair 4.JPG"/>
          <p:cNvPicPr>
            <a:picLocks noChangeAspect="1" noChangeArrowheads="1"/>
          </p:cNvPicPr>
          <p:nvPr/>
        </p:nvPicPr>
        <p:blipFill>
          <a:blip r:embed="rId6" cstate="print"/>
          <a:srcRect l="4688" t="13199" r="7812" b="4451"/>
          <a:stretch>
            <a:fillRect/>
          </a:stretch>
        </p:blipFill>
        <p:spPr bwMode="auto">
          <a:xfrm>
            <a:off x="6324600" y="3962400"/>
            <a:ext cx="2819400" cy="2514600"/>
          </a:xfrm>
          <a:prstGeom prst="rect">
            <a:avLst/>
          </a:prstGeom>
          <a:noFill/>
        </p:spPr>
      </p:pic>
      <p:pic>
        <p:nvPicPr>
          <p:cNvPr id="9224" name="Picture 8" descr="C:\Users\admin\Desktop\CDTP Scheme GPD\CDTP Photographs\cdtp photo 2013-14 activity\cdtp photographs\Technical Support  Services\Electrical Repair\DSC018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972457"/>
            <a:ext cx="2590800" cy="30479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IN" sz="4400" b="1" dirty="0" smtClean="0">
                <a:solidFill>
                  <a:srgbClr val="000000"/>
                </a:solidFill>
              </a:rPr>
              <a:t>Technical Support Services</a:t>
            </a:r>
            <a:r>
              <a:rPr lang="en-IN" b="1" dirty="0" smtClean="0">
                <a:solidFill>
                  <a:srgbClr val="000000"/>
                </a:solidFill>
              </a:rPr>
              <a:t/>
            </a:r>
            <a:br>
              <a:rPr lang="en-IN" b="1" dirty="0" smtClean="0">
                <a:solidFill>
                  <a:srgbClr val="000000"/>
                </a:solidFill>
              </a:rPr>
            </a:br>
            <a:r>
              <a:rPr lang="en-IN" sz="3600" b="1" dirty="0" smtClean="0">
                <a:solidFill>
                  <a:srgbClr val="000000"/>
                </a:solidFill>
              </a:rPr>
              <a:t>Electrical Repair &amp; Computer Repair</a:t>
            </a:r>
            <a:endParaRPr lang="en-IN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6477000"/>
            <a:ext cx="2819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1400" dirty="0" smtClean="0"/>
          </a:p>
          <a:p>
            <a:pPr algn="ctr"/>
            <a:r>
              <a:rPr lang="en-IN" sz="1200" dirty="0" smtClean="0"/>
              <a:t>Prepared by Electrical  house wiring students in </a:t>
            </a:r>
            <a:r>
              <a:rPr lang="en-IN" sz="1200" dirty="0" err="1" smtClean="0"/>
              <a:t>Tunwala</a:t>
            </a:r>
            <a:r>
              <a:rPr lang="en-IN" sz="1200" dirty="0" smtClean="0"/>
              <a:t>  Centre</a:t>
            </a:r>
          </a:p>
          <a:p>
            <a:pPr algn="ctr"/>
            <a:endParaRPr lang="en-IN" sz="1400" dirty="0"/>
          </a:p>
        </p:txBody>
      </p:sp>
      <p:sp>
        <p:nvSpPr>
          <p:cNvPr id="9" name="Rectangle 8"/>
          <p:cNvSpPr/>
          <p:nvPr/>
        </p:nvSpPr>
        <p:spPr>
          <a:xfrm>
            <a:off x="1371600" y="6477000"/>
            <a:ext cx="3207657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Computer Repair camp in </a:t>
            </a:r>
            <a:r>
              <a:rPr lang="en-IN" sz="1400" dirty="0" err="1" smtClean="0"/>
              <a:t>Mehuwala</a:t>
            </a:r>
            <a:endParaRPr lang="en-IN" sz="1400" dirty="0"/>
          </a:p>
        </p:txBody>
      </p:sp>
      <p:sp>
        <p:nvSpPr>
          <p:cNvPr id="10" name="Rectangle 9"/>
          <p:cNvSpPr/>
          <p:nvPr/>
        </p:nvSpPr>
        <p:spPr>
          <a:xfrm>
            <a:off x="228600" y="3657600"/>
            <a:ext cx="27432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Electrical Repair camp in </a:t>
            </a:r>
            <a:r>
              <a:rPr lang="en-IN" sz="1400" dirty="0" err="1" smtClean="0"/>
              <a:t>Bhuddi</a:t>
            </a:r>
            <a:endParaRPr lang="en-IN" sz="1400" dirty="0"/>
          </a:p>
        </p:txBody>
      </p:sp>
      <p:sp>
        <p:nvSpPr>
          <p:cNvPr id="13" name="Rectangle 12"/>
          <p:cNvSpPr/>
          <p:nvPr/>
        </p:nvSpPr>
        <p:spPr>
          <a:xfrm>
            <a:off x="4876800" y="3657600"/>
            <a:ext cx="27432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1400" dirty="0" smtClean="0"/>
          </a:p>
          <a:p>
            <a:pPr algn="ctr"/>
            <a:r>
              <a:rPr lang="en-IN" sz="1400" dirty="0" smtClean="0"/>
              <a:t>Electrical Repair camp </a:t>
            </a:r>
            <a:r>
              <a:rPr lang="en-IN" sz="1400" dirty="0" err="1" smtClean="0"/>
              <a:t>Tunwala</a:t>
            </a:r>
            <a:endParaRPr lang="en-IN" sz="1400" dirty="0" smtClean="0"/>
          </a:p>
          <a:p>
            <a:pPr algn="ctr"/>
            <a:endParaRPr lang="en-IN" sz="1400" dirty="0"/>
          </a:p>
        </p:txBody>
      </p:sp>
      <p:sp>
        <p:nvSpPr>
          <p:cNvPr id="14" name="Left-Right Arrow 13"/>
          <p:cNvSpPr/>
          <p:nvPr/>
        </p:nvSpPr>
        <p:spPr>
          <a:xfrm>
            <a:off x="6096000" y="2286000"/>
            <a:ext cx="762000" cy="38100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:\ \photo for annual reivew meeting 13-14\cdtp photographs\Awareness Programme\Community Mela 31 Aug 13\IMG_20130831_142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810000"/>
            <a:ext cx="4876800" cy="3048000"/>
          </a:xfrm>
          <a:prstGeom prst="rect">
            <a:avLst/>
          </a:prstGeom>
          <a:noFill/>
        </p:spPr>
      </p:pic>
      <p:pic>
        <p:nvPicPr>
          <p:cNvPr id="3" name="Picture 2" descr="C:\Users\admin\Desktop\CDTP Scheme GPD\CDTP Photograph\cdtp photo 2013-14 activity\cdtp photographs\Awareness Programme\Community Mela 31 Aug 13\IMG_20130831_142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4191000"/>
            <a:ext cx="4800600" cy="2667000"/>
          </a:xfrm>
          <a:prstGeom prst="rect">
            <a:avLst/>
          </a:prstGeom>
          <a:noFill/>
        </p:spPr>
      </p:pic>
      <p:pic>
        <p:nvPicPr>
          <p:cNvPr id="4" name="Picture 3" descr="H:\ \photo for annual reivew meeting 13-14\cdtp photographs\Skill dev. trainings\data entry\disha computer- Data entry\DSC02235.JPG"/>
          <p:cNvPicPr>
            <a:picLocks noChangeAspect="1" noChangeArrowheads="1"/>
          </p:cNvPicPr>
          <p:nvPr/>
        </p:nvPicPr>
        <p:blipFill>
          <a:blip r:embed="rId5" cstate="print"/>
          <a:srcRect l="4167" t="6667"/>
          <a:stretch>
            <a:fillRect/>
          </a:stretch>
        </p:blipFill>
        <p:spPr bwMode="auto">
          <a:xfrm>
            <a:off x="4572000" y="1066800"/>
            <a:ext cx="4572000" cy="3124200"/>
          </a:xfrm>
          <a:prstGeom prst="rect">
            <a:avLst/>
          </a:prstGeom>
          <a:noFill/>
        </p:spPr>
      </p:pic>
      <p:pic>
        <p:nvPicPr>
          <p:cNvPr id="4098" name="Picture 2" descr="C:\Users\admin\Desktop\CDTP Scheme GPD\CDTP Photographs\cdtp photo 2013-14 activity\cdtp photographs\Awareness Programme\Community Mela 31 Aug 13\IMG_20130831_142036.jpg"/>
          <p:cNvPicPr>
            <a:picLocks noChangeAspect="1" noChangeArrowheads="1"/>
          </p:cNvPicPr>
          <p:nvPr/>
        </p:nvPicPr>
        <p:blipFill>
          <a:blip r:embed="rId6" cstate="print"/>
          <a:srcRect r="14286" b="12925"/>
          <a:stretch>
            <a:fillRect/>
          </a:stretch>
        </p:blipFill>
        <p:spPr bwMode="auto">
          <a:xfrm>
            <a:off x="0" y="3581400"/>
            <a:ext cx="4343400" cy="3276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en-IN" b="1" dirty="0" smtClean="0">
                <a:solidFill>
                  <a:srgbClr val="000000"/>
                </a:solidFill>
              </a:rPr>
              <a:t>Awareness Programme</a:t>
            </a:r>
            <a:r>
              <a:rPr lang="en-IN" sz="3200" b="1" dirty="0" smtClean="0">
                <a:solidFill>
                  <a:srgbClr val="000000"/>
                </a:solidFill>
              </a:rPr>
              <a:t/>
            </a:r>
            <a:br>
              <a:rPr lang="en-IN" sz="3200" b="1" dirty="0" smtClean="0">
                <a:solidFill>
                  <a:srgbClr val="000000"/>
                </a:solidFill>
              </a:rPr>
            </a:br>
            <a:r>
              <a:rPr lang="en-IN" sz="3200" b="1" dirty="0" smtClean="0">
                <a:solidFill>
                  <a:srgbClr val="000000"/>
                </a:solidFill>
              </a:rPr>
              <a:t>Organic Farming/Community </a:t>
            </a:r>
            <a:r>
              <a:rPr lang="en-IN" sz="3200" b="1" dirty="0" err="1" smtClean="0">
                <a:solidFill>
                  <a:srgbClr val="000000"/>
                </a:solidFill>
              </a:rPr>
              <a:t>Mela</a:t>
            </a:r>
            <a:endParaRPr lang="en-IN" sz="3200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admin\Desktop\CDTP Scheme GPD\CDTP Photographs\cdtp photo 2013-14 activity\cdtp photographs\Skill dev. trainings\data entry\disha computer- Data entry\DSC02246.JPG"/>
          <p:cNvPicPr>
            <a:picLocks noChangeAspect="1" noChangeArrowheads="1"/>
          </p:cNvPicPr>
          <p:nvPr/>
        </p:nvPicPr>
        <p:blipFill>
          <a:blip r:embed="rId7" cstate="print"/>
          <a:srcRect t="7778" r="9167" b="7778"/>
          <a:stretch>
            <a:fillRect/>
          </a:stretch>
        </p:blipFill>
        <p:spPr bwMode="auto">
          <a:xfrm>
            <a:off x="0" y="1066800"/>
            <a:ext cx="4572000" cy="3124200"/>
          </a:xfrm>
          <a:prstGeom prst="rect">
            <a:avLst/>
          </a:prstGeom>
          <a:noFill/>
        </p:spPr>
      </p:pic>
      <p:sp>
        <p:nvSpPr>
          <p:cNvPr id="21" name="Left-Right Arrow 20"/>
          <p:cNvSpPr/>
          <p:nvPr/>
        </p:nvSpPr>
        <p:spPr>
          <a:xfrm>
            <a:off x="3048000" y="6248400"/>
            <a:ext cx="2743200" cy="609600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</a:t>
            </a:r>
            <a:r>
              <a:rPr lang="en-US" dirty="0" err="1" smtClean="0"/>
              <a:t>Mela</a:t>
            </a:r>
            <a:endParaRPr lang="en-US" dirty="0"/>
          </a:p>
        </p:txBody>
      </p:sp>
      <p:sp>
        <p:nvSpPr>
          <p:cNvPr id="22" name="Left-Right Arrow 21"/>
          <p:cNvSpPr/>
          <p:nvPr/>
        </p:nvSpPr>
        <p:spPr>
          <a:xfrm>
            <a:off x="3048000" y="3505200"/>
            <a:ext cx="2743200" cy="609600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Organic farming</a:t>
            </a:r>
            <a:endParaRPr lang="en-US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Self Employment &amp; Training/Disaster Management/Internet</a:t>
            </a:r>
            <a:endParaRPr lang="en-US" sz="27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CDTP Scheme GPD\CDTP Photographs\cdtp photo 2013-14 activity\photo for chandigarh\Awareness Programm on Disaster Manag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368800"/>
            <a:ext cx="4876800" cy="2489200"/>
          </a:xfrm>
          <a:prstGeom prst="rect">
            <a:avLst/>
          </a:prstGeom>
          <a:noFill/>
        </p:spPr>
      </p:pic>
      <p:pic>
        <p:nvPicPr>
          <p:cNvPr id="9" name="Picture 8" descr="H:\ \photo for annual reivew meeting 13-14\CDTP Enegry Efficiency_ Disaster Management\Disaster Management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43400"/>
            <a:ext cx="2209800" cy="25019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295400" y="6477000"/>
            <a:ext cx="30480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Awareness </a:t>
            </a:r>
            <a:r>
              <a:rPr lang="en-IN" sz="1400" dirty="0" err="1" smtClean="0"/>
              <a:t>Prog</a:t>
            </a:r>
            <a:r>
              <a:rPr lang="en-IN" sz="1400" dirty="0" smtClean="0"/>
              <a:t>. on Disaster </a:t>
            </a:r>
            <a:r>
              <a:rPr lang="en-IN" sz="1400" dirty="0" err="1" smtClean="0"/>
              <a:t>Mngt</a:t>
            </a:r>
            <a:r>
              <a:rPr lang="en-IN" sz="1400" dirty="0" smtClean="0"/>
              <a:t>. </a:t>
            </a:r>
          </a:p>
          <a:p>
            <a:pPr algn="ctr"/>
            <a:r>
              <a:rPr lang="en-IN" sz="1400" i="1" dirty="0" smtClean="0"/>
              <a:t>(in GPD </a:t>
            </a:r>
            <a:r>
              <a:rPr lang="en-IN" sz="1400" i="1" dirty="0" err="1" smtClean="0"/>
              <a:t>Confrencxer</a:t>
            </a:r>
            <a:r>
              <a:rPr lang="en-IN" sz="1400" i="1" dirty="0" smtClean="0"/>
              <a:t> Hall)</a:t>
            </a:r>
            <a:endParaRPr lang="en-IN" sz="1400" i="1" dirty="0"/>
          </a:p>
        </p:txBody>
      </p:sp>
      <p:pic>
        <p:nvPicPr>
          <p:cNvPr id="11" name="Picture 2" descr="C:\Users\admin\Desktop\CDTP Scheme GPD\CDTP Photographs\cdtp photo 2013-14 activity\photo for Bhopal\Self employment &amp; training 1.JPG"/>
          <p:cNvPicPr>
            <a:picLocks noChangeAspect="1" noChangeArrowheads="1"/>
          </p:cNvPicPr>
          <p:nvPr/>
        </p:nvPicPr>
        <p:blipFill>
          <a:blip r:embed="rId5" cstate="print"/>
          <a:srcRect t="8203" r="2080" b="4851"/>
          <a:stretch>
            <a:fillRect/>
          </a:stretch>
        </p:blipFill>
        <p:spPr bwMode="auto">
          <a:xfrm>
            <a:off x="0" y="990600"/>
            <a:ext cx="4343400" cy="340614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3886200"/>
            <a:ext cx="4267200" cy="42671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 smtClean="0"/>
              <a:t>Self Employment &amp; Training</a:t>
            </a:r>
          </a:p>
          <a:p>
            <a:pPr algn="ctr"/>
            <a:r>
              <a:rPr lang="en-IN" sz="1100" i="1" dirty="0" smtClean="0"/>
              <a:t>(</a:t>
            </a:r>
            <a:r>
              <a:rPr lang="en-IN" sz="1100" i="1" dirty="0" err="1" smtClean="0"/>
              <a:t>Asstt</a:t>
            </a:r>
            <a:r>
              <a:rPr lang="en-IN" sz="1100" i="1" dirty="0" smtClean="0"/>
              <a:t>. Director KVIC addressing  to participants)</a:t>
            </a:r>
            <a:endParaRPr lang="en-IN" sz="1100" i="1" dirty="0"/>
          </a:p>
        </p:txBody>
      </p:sp>
      <p:pic>
        <p:nvPicPr>
          <p:cNvPr id="13" name="Picture 3" descr="C:\Users\admin\Desktop\CDTP Scheme GPD\CDTP Photographs\cdtp photo 2013-14 activity\photo for Bhopal\DSC01480.JPG"/>
          <p:cNvPicPr>
            <a:picLocks noChangeAspect="1" noChangeArrowheads="1"/>
          </p:cNvPicPr>
          <p:nvPr/>
        </p:nvPicPr>
        <p:blipFill>
          <a:blip r:embed="rId6" cstate="print"/>
          <a:srcRect t="11111"/>
          <a:stretch>
            <a:fillRect/>
          </a:stretch>
        </p:blipFill>
        <p:spPr bwMode="auto">
          <a:xfrm>
            <a:off x="4267200" y="990600"/>
            <a:ext cx="4876800" cy="34290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876800" y="4114800"/>
            <a:ext cx="3505200" cy="35051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 smtClean="0"/>
              <a:t>Self Employment &amp; Training</a:t>
            </a:r>
            <a:endParaRPr lang="en-IN" sz="1400" b="1" i="1" dirty="0"/>
          </a:p>
        </p:txBody>
      </p:sp>
      <p:pic>
        <p:nvPicPr>
          <p:cNvPr id="15" name="Picture 2" descr="C:\Users\admin\Desktop\cam photo\DSC00086.JPG"/>
          <p:cNvPicPr>
            <a:picLocks noChangeAspect="1" noChangeArrowheads="1"/>
          </p:cNvPicPr>
          <p:nvPr/>
        </p:nvPicPr>
        <p:blipFill>
          <a:blip r:embed="rId7" cstate="print"/>
          <a:srcRect l="20000" r="30000" b="3704"/>
          <a:stretch>
            <a:fillRect/>
          </a:stretch>
        </p:blipFill>
        <p:spPr bwMode="auto">
          <a:xfrm rot="5400000">
            <a:off x="876300" y="3467100"/>
            <a:ext cx="2514600" cy="42672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066800" y="6477000"/>
            <a:ext cx="22860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 smtClean="0"/>
              <a:t>Internet</a:t>
            </a:r>
            <a:r>
              <a:rPr lang="en-IN" sz="1200" i="1" dirty="0" smtClean="0"/>
              <a:t>)</a:t>
            </a:r>
            <a:endParaRPr lang="en-IN" sz="1200" i="1" dirty="0"/>
          </a:p>
        </p:txBody>
      </p:sp>
      <p:sp>
        <p:nvSpPr>
          <p:cNvPr id="17" name="Rectangle 16"/>
          <p:cNvSpPr/>
          <p:nvPr/>
        </p:nvSpPr>
        <p:spPr>
          <a:xfrm>
            <a:off x="4953000" y="6400800"/>
            <a:ext cx="38100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Disaster Management</a:t>
            </a:r>
          </a:p>
          <a:p>
            <a:pPr algn="ctr"/>
            <a:r>
              <a:rPr lang="en-IN" sz="1400" i="1" dirty="0" smtClean="0"/>
              <a:t>(at IEI, State Centre, </a:t>
            </a:r>
            <a:r>
              <a:rPr lang="en-IN" sz="1400" i="1" dirty="0" err="1" smtClean="0"/>
              <a:t>Dehradun</a:t>
            </a:r>
            <a:r>
              <a:rPr lang="en-IN" sz="1400" i="1" dirty="0" smtClean="0"/>
              <a:t>)</a:t>
            </a:r>
            <a:endParaRPr lang="en-IN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Activities for Development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31184332"/>
              </p:ext>
            </p:extLst>
          </p:nvPr>
        </p:nvGraphicFramePr>
        <p:xfrm>
          <a:off x="228600" y="1904999"/>
          <a:ext cx="8915400" cy="435594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533254"/>
                <a:gridCol w="4382146"/>
              </a:tblGrid>
              <a:tr h="560193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1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Days EDP Training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NIESBUD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1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Polythene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Eradication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Camp in GPD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162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Financial Education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Workshop by SEBI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Certified trainer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956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Sports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Sports Competition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963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raining on Prefabricated Building Components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Field Visit in IEI, state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centre, </a:t>
                      </a:r>
                      <a:r>
                        <a:rPr lang="en-US" sz="1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Dehradun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Uttarkhand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454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Farewell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Programme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Tunwala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Delite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Engg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School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 Activities for CDTP trainees</a:t>
            </a:r>
            <a:endParaRPr lang="en-US" sz="4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0825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33400"/>
          </a:xfrm>
        </p:spPr>
        <p:txBody>
          <a:bodyPr>
            <a:noAutofit/>
          </a:bodyPr>
          <a:lstStyle/>
          <a:p>
            <a:pPr algn="ctr"/>
            <a:r>
              <a:rPr lang="en-IN" sz="4400" b="1" dirty="0" smtClean="0">
                <a:solidFill>
                  <a:srgbClr val="000000"/>
                </a:solidFill>
              </a:rPr>
              <a:t>Executive Committee Meeting</a:t>
            </a:r>
            <a:endParaRPr lang="en-US" sz="4400" b="1" dirty="0" smtClean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DSC0133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3999" cy="5867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00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900" b="1" dirty="0" smtClean="0">
                <a:solidFill>
                  <a:srgbClr val="000000"/>
                </a:solidFill>
              </a:rPr>
              <a:t>Other Activities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5" name="Picture 2" descr="C:\Users\admin\Desktop\cam photo\DSC02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43350"/>
            <a:ext cx="4114800" cy="2914650"/>
          </a:xfrm>
          <a:prstGeom prst="rect">
            <a:avLst/>
          </a:prstGeom>
          <a:noFill/>
        </p:spPr>
      </p:pic>
      <p:pic>
        <p:nvPicPr>
          <p:cNvPr id="13314" name="Picture 2" descr="C:\Users\admin\Desktop\CDTP Scheme GPD\CDTP Photographs\cdtp photo 2013-14 activity\photo for Bhopal\DSC01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066800"/>
            <a:ext cx="4114801" cy="2895600"/>
          </a:xfrm>
          <a:prstGeom prst="rect">
            <a:avLst/>
          </a:prstGeom>
          <a:noFill/>
        </p:spPr>
      </p:pic>
      <p:pic>
        <p:nvPicPr>
          <p:cNvPr id="13315" name="Picture 3" descr="C:\Users\admin\Desktop\CDTP Scheme GPD\CDTP Photographs\cdtp photo 2013-14 activity\cdtp photographs\other visit\tunwala Farewell  photo\DSC02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962400"/>
            <a:ext cx="5029200" cy="2895600"/>
          </a:xfrm>
          <a:prstGeom prst="rect">
            <a:avLst/>
          </a:prstGeom>
          <a:noFill/>
        </p:spPr>
      </p:pic>
      <p:pic>
        <p:nvPicPr>
          <p:cNvPr id="13316" name="Picture 4" descr="C:\Users\admin\Desktop\cam photo\DSC000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1066800"/>
            <a:ext cx="5029200" cy="2895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95400" y="3581400"/>
            <a:ext cx="19812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 smtClean="0"/>
              <a:t>CDTP Sports</a:t>
            </a:r>
            <a:endParaRPr lang="en-IN" sz="1600" dirty="0"/>
          </a:p>
        </p:txBody>
      </p:sp>
      <p:sp>
        <p:nvSpPr>
          <p:cNvPr id="8" name="Rectangle 7"/>
          <p:cNvSpPr/>
          <p:nvPr/>
        </p:nvSpPr>
        <p:spPr>
          <a:xfrm>
            <a:off x="4495800" y="3581400"/>
            <a:ext cx="42672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 smtClean="0"/>
              <a:t>Awareness Programme on Financial Education</a:t>
            </a:r>
            <a:endParaRPr lang="en-IN" sz="1600" dirty="0"/>
          </a:p>
        </p:txBody>
      </p:sp>
      <p:sp>
        <p:nvSpPr>
          <p:cNvPr id="9" name="Rectangle 8"/>
          <p:cNvSpPr/>
          <p:nvPr/>
        </p:nvSpPr>
        <p:spPr>
          <a:xfrm>
            <a:off x="1143000" y="6477000"/>
            <a:ext cx="2209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 smtClean="0"/>
              <a:t>Polythene Eradication</a:t>
            </a:r>
            <a:endParaRPr lang="en-IN" sz="1600" dirty="0"/>
          </a:p>
        </p:txBody>
      </p:sp>
      <p:sp>
        <p:nvSpPr>
          <p:cNvPr id="10" name="Rectangle 9"/>
          <p:cNvSpPr/>
          <p:nvPr/>
        </p:nvSpPr>
        <p:spPr>
          <a:xfrm>
            <a:off x="4191000" y="6477000"/>
            <a:ext cx="49530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CDTP Farewell organised by Electrical Students in </a:t>
            </a:r>
            <a:r>
              <a:rPr lang="en-IN" sz="1400" dirty="0" err="1" smtClean="0"/>
              <a:t>Tunwala</a:t>
            </a:r>
            <a:endParaRPr lang="en-IN" sz="1400" dirty="0"/>
          </a:p>
        </p:txBody>
      </p:sp>
    </p:spTree>
    <p:extLst>
      <p:ext uri="{BB962C8B-B14F-4D97-AF65-F5344CB8AC3E}">
        <p14:creationId xmlns="" xmlns:p14="http://schemas.microsoft.com/office/powerpoint/2010/main" val="34577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new pho\DSC002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066800"/>
            <a:ext cx="4724400" cy="30117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IN" sz="4400" b="1" cap="none" dirty="0" smtClean="0">
                <a:solidFill>
                  <a:srgbClr val="000000"/>
                </a:solidFill>
              </a:rPr>
              <a:t>Extra Technology </a:t>
            </a:r>
            <a:r>
              <a:rPr lang="en-IN" sz="4400" b="1" cap="none" dirty="0" err="1" smtClean="0">
                <a:solidFill>
                  <a:srgbClr val="000000"/>
                </a:solidFill>
              </a:rPr>
              <a:t>Transfered</a:t>
            </a:r>
            <a:endParaRPr lang="en-IN" sz="4400" b="1" cap="none" dirty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admin\Desktop\new pho\DSC003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4419600" cy="2971800"/>
          </a:xfrm>
          <a:prstGeom prst="rect">
            <a:avLst/>
          </a:prstGeom>
          <a:noFill/>
        </p:spPr>
      </p:pic>
      <p:pic>
        <p:nvPicPr>
          <p:cNvPr id="2054" name="Picture 6" descr="C:\Users\admin\Desktop\new pho\DSC00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4038600"/>
            <a:ext cx="4724400" cy="28194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914400" y="3657600"/>
            <a:ext cx="2590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 smtClean="0"/>
              <a:t>Prefabricated House</a:t>
            </a:r>
            <a:endParaRPr lang="en-IN" sz="1600" b="1" dirty="0"/>
          </a:p>
        </p:txBody>
      </p:sp>
      <p:sp>
        <p:nvSpPr>
          <p:cNvPr id="12" name="Rectangle 11"/>
          <p:cNvSpPr/>
          <p:nvPr/>
        </p:nvSpPr>
        <p:spPr>
          <a:xfrm>
            <a:off x="5410200" y="6477000"/>
            <a:ext cx="28956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 smtClean="0"/>
              <a:t>Prefabricated Toilet</a:t>
            </a:r>
            <a:endParaRPr lang="en-IN" sz="1600" b="1" dirty="0"/>
          </a:p>
        </p:txBody>
      </p:sp>
      <p:sp>
        <p:nvSpPr>
          <p:cNvPr id="13" name="Rectangle 12"/>
          <p:cNvSpPr/>
          <p:nvPr/>
        </p:nvSpPr>
        <p:spPr>
          <a:xfrm>
            <a:off x="5715000" y="3657600"/>
            <a:ext cx="243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 smtClean="0"/>
              <a:t>Bamboo house</a:t>
            </a:r>
            <a:endParaRPr lang="en-IN" sz="1600" b="1" dirty="0"/>
          </a:p>
        </p:txBody>
      </p:sp>
      <p:pic>
        <p:nvPicPr>
          <p:cNvPr id="2055" name="Picture 7" descr="C:\Users\admin\Desktop\new pho\DSC002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0033"/>
            <a:ext cx="4419600" cy="2857967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295400" y="6477000"/>
            <a:ext cx="2819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 smtClean="0"/>
              <a:t>Bamboo house</a:t>
            </a:r>
            <a:endParaRPr lang="en-IN" sz="1600" b="1" dirty="0"/>
          </a:p>
        </p:txBody>
      </p:sp>
    </p:spTree>
    <p:extLst>
      <p:ext uri="{BB962C8B-B14F-4D97-AF65-F5344CB8AC3E}">
        <p14:creationId xmlns="" xmlns:p14="http://schemas.microsoft.com/office/powerpoint/2010/main" val="35362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457200"/>
          </a:xfrm>
        </p:spPr>
        <p:txBody>
          <a:bodyPr>
            <a:noAutofit/>
          </a:bodyPr>
          <a:lstStyle/>
          <a:p>
            <a:pPr algn="ctr"/>
            <a:r>
              <a:rPr lang="en-IN" sz="4400" b="1" dirty="0" smtClean="0">
                <a:solidFill>
                  <a:srgbClr val="000000"/>
                </a:solidFill>
              </a:rPr>
              <a:t>Advisory Committee Meeting</a:t>
            </a:r>
            <a:endParaRPr lang="en-US" sz="4400" b="1" dirty="0" smtClean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admin\Desktop\Yashpal for annual meeting\photo for annual reivew meeting 13-14\Photos CDTP Advisory\DSC01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4419600" cy="6019800"/>
          </a:xfrm>
          <a:prstGeom prst="rect">
            <a:avLst/>
          </a:prstGeom>
          <a:noFill/>
        </p:spPr>
      </p:pic>
      <p:pic>
        <p:nvPicPr>
          <p:cNvPr id="2051" name="Picture 3" descr="E:\Photos CDTP Advisory\DSC01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838200"/>
            <a:ext cx="4724400" cy="6019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65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Linkage Developed in 2013-14 for employment/self-employment purposes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5181600"/>
          </a:xfrm>
        </p:spPr>
        <p:txBody>
          <a:bodyPr>
            <a:normAutofit/>
          </a:bodyPr>
          <a:lstStyle/>
          <a:p>
            <a:pPr fontAlgn="t"/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Tirupati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of Industries</a:t>
            </a:r>
          </a:p>
          <a:p>
            <a:pPr fontAlgn="t"/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Rawat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Industry</a:t>
            </a:r>
          </a:p>
          <a:p>
            <a:pPr fontAlgn="t"/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Khadi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Gramodhog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Aayog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Dehradun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t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Dehradun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t"/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Asstt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Electrical Inspector,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Laxman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Chowk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Dehradun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t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Pvt. Ltd.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Subhash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Nagar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Dehradun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fontAlgn="t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Gupta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Transformers Ltd.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Dehradun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Hub,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Dehradun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Scholars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Itech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Institute,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Dehradun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Delite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Engineering School,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Dehradun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2500" b="1" dirty="0" smtClean="0">
                <a:solidFill>
                  <a:srgbClr val="000000"/>
                </a:solidFill>
              </a:rPr>
              <a:t>Organizations where CDTP beneficiaries are working</a:t>
            </a:r>
            <a:endParaRPr lang="en-US" sz="25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50282655"/>
              </p:ext>
            </p:extLst>
          </p:nvPr>
        </p:nvGraphicFramePr>
        <p:xfrm>
          <a:off x="533401" y="914400"/>
          <a:ext cx="8305799" cy="5699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7077"/>
                <a:gridCol w="5109777"/>
                <a:gridCol w="2618945"/>
              </a:tblGrid>
              <a:tr h="313386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S.</a:t>
                      </a:r>
                      <a:endParaRPr lang="en-US" sz="17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Firms</a:t>
                      </a:r>
                      <a:endParaRPr lang="en-US" sz="17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Job</a:t>
                      </a:r>
                      <a:endParaRPr lang="en-US" sz="17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38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Aptara</a:t>
                      </a:r>
                      <a:r>
                        <a:rPr lang="en-US" sz="1700" dirty="0" smtClean="0"/>
                        <a:t> Pvt. Ltd. </a:t>
                      </a:r>
                      <a:r>
                        <a:rPr lang="en-US" sz="1700" dirty="0" err="1" smtClean="0"/>
                        <a:t>Doon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 err="1" smtClean="0"/>
                        <a:t>Extress</a:t>
                      </a:r>
                      <a:r>
                        <a:rPr lang="en-US" sz="1700" dirty="0" smtClean="0"/>
                        <a:t> park, Industrial Area, </a:t>
                      </a:r>
                      <a:r>
                        <a:rPr lang="en-US" sz="1700" dirty="0" err="1" smtClean="0"/>
                        <a:t>Dehradun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Computer</a:t>
                      </a:r>
                      <a:r>
                        <a:rPr lang="en-US" sz="1700" baseline="0" dirty="0" smtClean="0"/>
                        <a:t> Operator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38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/>
                        <a:t>Bhrat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 err="1" smtClean="0"/>
                        <a:t>Vikas</a:t>
                      </a:r>
                      <a:r>
                        <a:rPr lang="en-US" sz="1700" dirty="0" smtClean="0"/>
                        <a:t> Group, ONGC Colony </a:t>
                      </a:r>
                      <a:r>
                        <a:rPr lang="en-US" sz="1700" dirty="0" err="1" smtClean="0"/>
                        <a:t>Dehradun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Electrician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38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Mona Beauty Parlor, </a:t>
                      </a:r>
                      <a:r>
                        <a:rPr lang="en-US" sz="1700" dirty="0" err="1" smtClean="0"/>
                        <a:t>Prem</a:t>
                      </a:r>
                      <a:r>
                        <a:rPr lang="en-US" sz="1700" dirty="0" smtClean="0"/>
                        <a:t> Nagar, </a:t>
                      </a:r>
                      <a:r>
                        <a:rPr lang="en-US" sz="1700" dirty="0" err="1" smtClean="0"/>
                        <a:t>Dehradun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Beautician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38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Herbal Fool Park, </a:t>
                      </a:r>
                      <a:r>
                        <a:rPr lang="en-US" sz="1700" dirty="0" err="1" smtClean="0"/>
                        <a:t>Patanjali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 err="1" smtClean="0"/>
                        <a:t>Yogpeeth</a:t>
                      </a:r>
                      <a:r>
                        <a:rPr lang="en-US" sz="1700" dirty="0" smtClean="0"/>
                        <a:t>, </a:t>
                      </a:r>
                      <a:r>
                        <a:rPr lang="en-US" sz="1700" dirty="0" err="1" smtClean="0"/>
                        <a:t>Haridwar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Beautician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38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700" dirty="0" err="1" smtClean="0"/>
                        <a:t>Subharti</a:t>
                      </a:r>
                      <a:r>
                        <a:rPr lang="en-IN" sz="1700" baseline="0" dirty="0" smtClean="0"/>
                        <a:t> Hospital, </a:t>
                      </a:r>
                      <a:r>
                        <a:rPr lang="en-IN" sz="1700" baseline="0" dirty="0" err="1" smtClean="0"/>
                        <a:t>Kothra</a:t>
                      </a:r>
                      <a:r>
                        <a:rPr lang="en-IN" sz="1700" baseline="0" dirty="0" smtClean="0"/>
                        <a:t> </a:t>
                      </a:r>
                      <a:r>
                        <a:rPr lang="en-IN" sz="1700" baseline="0" dirty="0" err="1" smtClean="0"/>
                        <a:t>Santor</a:t>
                      </a:r>
                      <a:r>
                        <a:rPr lang="en-IN" sz="1700" baseline="0" dirty="0" smtClean="0"/>
                        <a:t>, </a:t>
                      </a:r>
                      <a:r>
                        <a:rPr lang="en-IN" sz="1700" baseline="0" dirty="0" err="1" smtClean="0"/>
                        <a:t>Dehradun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AC &amp; Freeze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dirty="0" smtClean="0"/>
                        <a:t>Technician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38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/>
                        <a:t>Haier</a:t>
                      </a:r>
                      <a:r>
                        <a:rPr lang="en-US" sz="1700" dirty="0" smtClean="0"/>
                        <a:t>, Raja Road, </a:t>
                      </a:r>
                      <a:r>
                        <a:rPr lang="en-US" sz="1700" dirty="0" err="1" smtClean="0"/>
                        <a:t>Dehradun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AC &amp; Freeze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dirty="0" smtClean="0"/>
                        <a:t>Technician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 Tech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Turnkey Pvt. Ltd. 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Mumbai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AC &amp; Freeze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dirty="0" smtClean="0"/>
                        <a:t>Technician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8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Wipro Computer Institute,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Indra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Nagar,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Dehradun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Office Coordinator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9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Pratap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Sons, GMS Road,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Dehradun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Denter</a:t>
                      </a:r>
                      <a:r>
                        <a:rPr lang="en-US" sz="1700" dirty="0" smtClean="0"/>
                        <a:t> &amp; Painter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725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10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Ankush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Electricals,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Dobhal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Chowk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Nehrugram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Dehradun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700" dirty="0" smtClean="0">
                          <a:solidFill>
                            <a:srgbClr val="FF0000"/>
                          </a:solidFill>
                        </a:rPr>
                        <a:t>(New Self Employment setup)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Self</a:t>
                      </a:r>
                      <a:r>
                        <a:rPr lang="en-US" sz="1700" baseline="0" dirty="0" smtClean="0"/>
                        <a:t> Employed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8955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11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Negi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Electricals,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Tunwala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Dehradun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700" dirty="0" smtClean="0">
                          <a:solidFill>
                            <a:srgbClr val="FF0000"/>
                          </a:solidFill>
                        </a:rPr>
                        <a:t>(New Self Employment setup)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Self</a:t>
                      </a:r>
                      <a:r>
                        <a:rPr lang="en-US" sz="1700" baseline="0" dirty="0" smtClean="0"/>
                        <a:t> Employed</a:t>
                      </a:r>
                      <a:endParaRPr lang="en-US" sz="17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4675"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Mobile Communication, 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Bhrahmanwala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Majra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Dehradun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smtClean="0">
                          <a:solidFill>
                            <a:srgbClr val="FF0000"/>
                          </a:solidFill>
                        </a:rPr>
                        <a:t>(New Self Employment setup)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Self</a:t>
                      </a:r>
                      <a:r>
                        <a:rPr lang="en-US" sz="1700" baseline="0" dirty="0" smtClean="0"/>
                        <a:t> Employed</a:t>
                      </a:r>
                      <a:endParaRPr lang="en-US" sz="1700" dirty="0" smtClean="0"/>
                    </a:p>
                    <a:p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183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Yashpal for annual meeting\DSC00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038600"/>
            <a:ext cx="4800600" cy="2819400"/>
          </a:xfrm>
          <a:prstGeom prst="rect">
            <a:avLst/>
          </a:prstGeom>
          <a:noFill/>
        </p:spPr>
      </p:pic>
      <p:pic>
        <p:nvPicPr>
          <p:cNvPr id="1028" name="Picture 4" descr="C:\Users\admin\Desktop\Yashpal for annual meeting\DSC00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4343400" cy="2819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pPr algn="ctr"/>
            <a:r>
              <a:rPr lang="en-IN" sz="4400" b="1" dirty="0" smtClean="0">
                <a:solidFill>
                  <a:srgbClr val="000000"/>
                </a:solidFill>
              </a:rPr>
              <a:t>Self Employment </a:t>
            </a:r>
            <a:endParaRPr lang="en-IN" sz="4400" b="1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admin\Desktop\cam photo\DSC0218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4343400" cy="3048000"/>
          </a:xfrm>
          <a:prstGeom prst="rect">
            <a:avLst/>
          </a:prstGeom>
          <a:noFill/>
        </p:spPr>
      </p:pic>
      <p:pic>
        <p:nvPicPr>
          <p:cNvPr id="15362" name="Picture 2" descr="C:\Users\admin\Desktop\cam photo\DSC02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990600"/>
            <a:ext cx="4800600" cy="304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81200" y="3581400"/>
            <a:ext cx="48768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b="1" dirty="0" smtClean="0"/>
              <a:t>Inauguration of Electrical Repair shop of </a:t>
            </a:r>
          </a:p>
          <a:p>
            <a:pPr algn="ctr"/>
            <a:r>
              <a:rPr lang="en-IN" sz="1400" b="1" dirty="0" smtClean="0"/>
              <a:t>CDTP beneficiary at </a:t>
            </a:r>
            <a:r>
              <a:rPr lang="en-IN" sz="1400" b="1" dirty="0" err="1" smtClean="0"/>
              <a:t>Nehrugram</a:t>
            </a:r>
            <a:endParaRPr lang="en-IN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1676400" y="6477000"/>
            <a:ext cx="4495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b="1" dirty="0" smtClean="0"/>
              <a:t>Electrical Repair shop of </a:t>
            </a:r>
          </a:p>
          <a:p>
            <a:pPr algn="ctr"/>
            <a:r>
              <a:rPr lang="en-IN" sz="1400" b="1" dirty="0" smtClean="0"/>
              <a:t>CDTP beneficiary at </a:t>
            </a:r>
            <a:r>
              <a:rPr lang="en-IN" sz="1400" b="1" dirty="0" err="1" smtClean="0"/>
              <a:t>Gujrowali</a:t>
            </a:r>
            <a:r>
              <a:rPr lang="en-IN" sz="1400" b="1" dirty="0" smtClean="0"/>
              <a:t> </a:t>
            </a:r>
            <a:r>
              <a:rPr lang="en-IN" sz="1400" b="1" dirty="0" err="1" smtClean="0"/>
              <a:t>Chowk</a:t>
            </a:r>
            <a:r>
              <a:rPr lang="en-IN" sz="1400" b="1" dirty="0" smtClean="0"/>
              <a:t>, Raipur</a:t>
            </a:r>
            <a:endParaRPr lang="en-IN" sz="1400" b="1" dirty="0"/>
          </a:p>
        </p:txBody>
      </p:sp>
    </p:spTree>
    <p:extLst>
      <p:ext uri="{BB962C8B-B14F-4D97-AF65-F5344CB8AC3E}">
        <p14:creationId xmlns="" xmlns:p14="http://schemas.microsoft.com/office/powerpoint/2010/main" val="3133637257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en-IN" b="1" dirty="0" smtClean="0"/>
              <a:t>Employment of Beneficiaries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74795964"/>
              </p:ext>
            </p:extLst>
          </p:nvPr>
        </p:nvGraphicFramePr>
        <p:xfrm>
          <a:off x="228600" y="1447800"/>
          <a:ext cx="8686800" cy="516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828800" y="5181600"/>
            <a:ext cx="3581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41 beneficiaries get employed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516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6488"/>
            <a:ext cx="8229600" cy="438912"/>
          </a:xfrm>
        </p:spPr>
        <p:txBody>
          <a:bodyPr>
            <a:noAutofit/>
          </a:bodyPr>
          <a:lstStyle/>
          <a:p>
            <a:pPr algn="ctr"/>
            <a:r>
              <a:rPr lang="en-IN" sz="4400" b="1" dirty="0" smtClean="0"/>
              <a:t>Financial Statement</a:t>
            </a:r>
            <a:endParaRPr lang="en-IN" sz="4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981200"/>
          <a:ext cx="8229601" cy="34290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419600"/>
                <a:gridCol w="1676400"/>
                <a:gridCol w="2133601"/>
              </a:tblGrid>
              <a:tr h="709954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>
                          <a:solidFill>
                            <a:schemeClr val="tx1"/>
                          </a:solidFill>
                        </a:rPr>
                        <a:t>Head</a:t>
                      </a:r>
                      <a:endParaRPr lang="en-IN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>
                          <a:solidFill>
                            <a:schemeClr val="tx1"/>
                          </a:solidFill>
                        </a:rPr>
                        <a:t>Recurring </a:t>
                      </a:r>
                      <a:endParaRPr lang="en-IN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>
                          <a:solidFill>
                            <a:schemeClr val="tx1"/>
                          </a:solidFill>
                        </a:rPr>
                        <a:t>Non</a:t>
                      </a:r>
                      <a:r>
                        <a:rPr lang="en-IN" sz="1800" baseline="0" dirty="0" smtClean="0">
                          <a:solidFill>
                            <a:schemeClr val="tx1"/>
                          </a:solidFill>
                        </a:rPr>
                        <a:t> Recurring</a:t>
                      </a:r>
                      <a:endParaRPr lang="en-IN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1064444">
                <a:tc>
                  <a:txBody>
                    <a:bodyPr/>
                    <a:lstStyle/>
                    <a:p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Expenditure in 2013-14</a:t>
                      </a:r>
                    </a:p>
                    <a:p>
                      <a:r>
                        <a:rPr kumimoji="0" lang="en-US" sz="20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 April, 2013 to 14.03.2014)</a:t>
                      </a:r>
                      <a:endParaRPr kumimoji="0" lang="en-IN" sz="2000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7,43,732</a:t>
                      </a:r>
                      <a:endParaRPr lang="en-IN" sz="20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1,41,993</a:t>
                      </a:r>
                      <a:endParaRPr lang="en-IN" sz="20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912717">
                <a:tc>
                  <a:txBody>
                    <a:bodyPr/>
                    <a:lstStyle/>
                    <a:p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Unspent balance as on 14.03.2014</a:t>
                      </a:r>
                      <a:endParaRPr kumimoji="0" lang="en-IN" sz="20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2,25,235</a:t>
                      </a:r>
                      <a:endParaRPr lang="en-IN" sz="20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4,28,924</a:t>
                      </a:r>
                      <a:endParaRPr lang="en-IN" sz="20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741885">
                <a:tc>
                  <a:txBody>
                    <a:bodyPr/>
                    <a:lstStyle/>
                    <a:p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Unspent balance as on 01-04-2013</a:t>
                      </a:r>
                      <a:endParaRPr kumimoji="0" lang="en-IN" sz="2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1,69,117</a:t>
                      </a:r>
                      <a:endParaRPr kumimoji="0" lang="en-IN" sz="2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5,70,917</a:t>
                      </a:r>
                      <a:endParaRPr kumimoji="0" lang="en-IN" sz="2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9749259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en-IN" sz="4400" b="1" dirty="0" smtClean="0">
                <a:solidFill>
                  <a:srgbClr val="000000"/>
                </a:solidFill>
              </a:rPr>
              <a:t>CDTP in News Papers</a:t>
            </a:r>
            <a:endParaRPr lang="en-US" sz="4400" b="1" dirty="0">
              <a:solidFill>
                <a:srgbClr val="000000"/>
              </a:solidFill>
            </a:endParaRPr>
          </a:p>
        </p:txBody>
      </p:sp>
      <p:pic>
        <p:nvPicPr>
          <p:cNvPr id="4098" name="Picture 2" descr="C:\Users\admin\Desktop\yashpal cdtp news 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801" t="44897" r="64471" b="16336"/>
          <a:stretch>
            <a:fillRect/>
          </a:stretch>
        </p:blipFill>
        <p:spPr bwMode="auto">
          <a:xfrm>
            <a:off x="0" y="762000"/>
            <a:ext cx="3733800" cy="3124200"/>
          </a:xfrm>
          <a:prstGeom prst="rect">
            <a:avLst/>
          </a:prstGeom>
          <a:noFill/>
        </p:spPr>
      </p:pic>
      <p:pic>
        <p:nvPicPr>
          <p:cNvPr id="5" name="Picture 4" descr="CDTP Jagaran Adt.JPG"/>
          <p:cNvPicPr/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69543" y="-373743"/>
            <a:ext cx="3138714" cy="5410200"/>
          </a:xfrm>
          <a:prstGeom prst="rect">
            <a:avLst/>
          </a:prstGeom>
        </p:spPr>
      </p:pic>
      <p:pic>
        <p:nvPicPr>
          <p:cNvPr id="4099" name="Picture 3" descr="C:\Users\admin\Desktop\ad.jpg"/>
          <p:cNvPicPr>
            <a:picLocks noChangeAspect="1" noChangeArrowheads="1"/>
          </p:cNvPicPr>
          <p:nvPr/>
        </p:nvPicPr>
        <p:blipFill>
          <a:blip r:embed="rId4"/>
          <a:srcRect l="19397" t="30251" r="56323" b="35327"/>
          <a:stretch>
            <a:fillRect/>
          </a:stretch>
        </p:blipFill>
        <p:spPr bwMode="auto">
          <a:xfrm>
            <a:off x="0" y="3810000"/>
            <a:ext cx="3124200" cy="3048000"/>
          </a:xfrm>
          <a:prstGeom prst="rect">
            <a:avLst/>
          </a:prstGeom>
          <a:noFill/>
        </p:spPr>
      </p:pic>
      <p:pic>
        <p:nvPicPr>
          <p:cNvPr id="4100" name="Picture 4" descr="C:\Users\admin\Desktop\111.jpg"/>
          <p:cNvPicPr>
            <a:picLocks noChangeAspect="1" noChangeArrowheads="1"/>
          </p:cNvPicPr>
          <p:nvPr/>
        </p:nvPicPr>
        <p:blipFill>
          <a:blip r:embed="rId5"/>
          <a:srcRect l="5338" t="9365" r="59240" b="65556"/>
          <a:stretch>
            <a:fillRect/>
          </a:stretch>
        </p:blipFill>
        <p:spPr bwMode="auto">
          <a:xfrm>
            <a:off x="3124200" y="3886200"/>
            <a:ext cx="2971800" cy="2971800"/>
          </a:xfrm>
          <a:prstGeom prst="rect">
            <a:avLst/>
          </a:prstGeom>
          <a:noFill/>
        </p:spPr>
      </p:pic>
      <p:pic>
        <p:nvPicPr>
          <p:cNvPr id="4102" name="Picture 6" descr="C:\Users\admin\Desktop\1111.jpg"/>
          <p:cNvPicPr>
            <a:picLocks noChangeAspect="1" noChangeArrowheads="1"/>
          </p:cNvPicPr>
          <p:nvPr/>
        </p:nvPicPr>
        <p:blipFill>
          <a:blip r:embed="rId6"/>
          <a:srcRect l="8418" t="48889" r="62320" b="16667"/>
          <a:stretch>
            <a:fillRect/>
          </a:stretch>
        </p:blipFill>
        <p:spPr bwMode="auto">
          <a:xfrm>
            <a:off x="6096000" y="3886200"/>
            <a:ext cx="3048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609600" y="914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endParaRPr lang="en-US" sz="2800" b="1" u="sng">
              <a:solidFill>
                <a:srgbClr val="981676"/>
              </a:solidFill>
              <a:latin typeface="Tahoma" charset="0"/>
              <a:cs typeface="+mn-cs"/>
            </a:endParaRPr>
          </a:p>
        </p:txBody>
      </p:sp>
      <p:pic>
        <p:nvPicPr>
          <p:cNvPr id="39938" name="Picture 5" descr="Free Animations"/>
          <p:cNvPicPr>
            <a:picLocks noChangeAspect="1" noChangeArrowheads="1" noCrop="1"/>
          </p:cNvPicPr>
          <p:nvPr/>
        </p:nvPicPr>
        <p:blipFill>
          <a:blip r:embed="rId2">
            <a:lum bright="-24000" contrast="-8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3276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Footer Placeholder 66"/>
          <p:cNvSpPr txBox="1">
            <a:spLocks noGrp="1"/>
          </p:cNvSpPr>
          <p:nvPr/>
        </p:nvSpPr>
        <p:spPr bwMode="auto">
          <a:xfrm>
            <a:off x="609600" y="53340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Government Polytechnic Dehradun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  <a:hlinkClick r:id="rId3"/>
              </a:rPr>
              <a:t>principalgpddn@rediffmail.com</a:t>
            </a:r>
            <a:r>
              <a:rPr lang="en-US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</a:t>
            </a:r>
            <a:endParaRPr lang="en-US" sz="1400" b="1" dirty="0" smtClean="0">
              <a:solidFill>
                <a:srgbClr val="0033CC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  <a:hlinkClick r:id="rId4"/>
              </a:rPr>
              <a:t>www.gpdehradun.org.in</a:t>
            </a:r>
            <a:r>
              <a:rPr lang="en-US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051592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381000"/>
            <a:ext cx="8229600" cy="4389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Physical Achievements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01640762"/>
              </p:ext>
            </p:extLst>
          </p:nvPr>
        </p:nvGraphicFramePr>
        <p:xfrm>
          <a:off x="152400" y="1039748"/>
          <a:ext cx="8813800" cy="52730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68398"/>
                <a:gridCol w="646885"/>
                <a:gridCol w="5498517"/>
              </a:tblGrid>
              <a:tr h="1517038">
                <a:tc>
                  <a:txBody>
                    <a:bodyPr/>
                    <a:lstStyle/>
                    <a:p>
                      <a:r>
                        <a:rPr kumimoji="0" lang="en-IN" sz="18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No. of  Skill  Development Training Programmes</a:t>
                      </a:r>
                      <a:endParaRPr kumimoji="0" lang="en-IN" sz="1800" b="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  <a:p>
                      <a:pPr algn="ctr"/>
                      <a:endParaRPr lang="en-IN" b="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IN" sz="16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Data</a:t>
                      </a:r>
                      <a:r>
                        <a:rPr lang="en-IN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Entry &amp; Smart Office Management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IN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Computer Hardware Networking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IN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Electrical Appliance Repair &amp; House Wiring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IN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Automobile Body &amp; Paint Repair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IN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LED Display Fabrication &amp; Repairing 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IN" sz="16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AC &amp; Refrigerator Repairing </a:t>
                      </a:r>
                      <a:endParaRPr lang="en-IN" sz="18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1371762">
                <a:tc>
                  <a:txBody>
                    <a:bodyPr/>
                    <a:lstStyle/>
                    <a:p>
                      <a:r>
                        <a:rPr kumimoji="0" lang="en-IN" sz="20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No. of Extension Centres setup </a:t>
                      </a:r>
                      <a:endParaRPr kumimoji="0" lang="en-IN" sz="2000" b="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  <a:p>
                      <a:pPr algn="ctr"/>
                      <a:endParaRPr lang="en-IN" b="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kumimoji="0" lang="en-IN" sz="14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Disha</a:t>
                      </a:r>
                      <a:r>
                        <a:rPr kumimoji="0" lang="en-IN" sz="14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Computer Institute</a:t>
                      </a:r>
                      <a:r>
                        <a:rPr kumimoji="0" lang="en-IN" sz="1400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kumimoji="0" lang="en-IN" sz="1400" b="1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IN" sz="1400" b="1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Mehuwala</a:t>
                      </a:r>
                      <a:endParaRPr kumimoji="0" lang="en-IN" sz="1400" b="1" i="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kumimoji="0" lang="en-IN" sz="14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Delite</a:t>
                      </a:r>
                      <a:r>
                        <a:rPr kumimoji="0" lang="en-IN" sz="14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IN" sz="14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Engg</a:t>
                      </a:r>
                      <a:r>
                        <a:rPr kumimoji="0" lang="en-IN" sz="14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Institute, </a:t>
                      </a:r>
                      <a:r>
                        <a:rPr kumimoji="0" lang="en-IN" sz="14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Mulchand</a:t>
                      </a:r>
                      <a:r>
                        <a:rPr kumimoji="0" lang="en-IN" sz="14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IN" sz="14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Inclave</a:t>
                      </a:r>
                      <a:r>
                        <a:rPr kumimoji="0" lang="en-IN" sz="14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IN" sz="1400" b="1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Shimla</a:t>
                      </a:r>
                      <a:r>
                        <a:rPr kumimoji="0" lang="en-IN" sz="1400" b="1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IN" sz="1400" b="1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Chowk</a:t>
                      </a:r>
                      <a:r>
                        <a:rPr kumimoji="0" lang="en-IN" sz="1400" b="1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IN" sz="14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Dehradun</a:t>
                      </a:r>
                      <a:endParaRPr kumimoji="0" lang="en-IN" sz="1400" i="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kumimoji="0" lang="en-IN" sz="14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Scholars Computer Institute, Near </a:t>
                      </a:r>
                      <a:r>
                        <a:rPr kumimoji="0" lang="en-IN" sz="1400" b="1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Rajarammohan</a:t>
                      </a:r>
                      <a:r>
                        <a:rPr kumimoji="0" lang="en-IN" sz="1400" b="1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IN" sz="1400" b="1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Rai</a:t>
                      </a:r>
                      <a:r>
                        <a:rPr kumimoji="0" lang="en-IN" sz="14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School, </a:t>
                      </a:r>
                      <a:r>
                        <a:rPr kumimoji="0" lang="en-IN" sz="14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Dehradun</a:t>
                      </a:r>
                      <a:endParaRPr kumimoji="0" lang="en-IN" sz="1400" i="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kumimoji="0" lang="en-IN" sz="14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Panchayat</a:t>
                      </a:r>
                      <a:r>
                        <a:rPr kumimoji="0" lang="en-IN" sz="14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IN" sz="16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Bhwan</a:t>
                      </a:r>
                      <a:r>
                        <a:rPr kumimoji="0" lang="en-IN" sz="16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IN" sz="1600" b="1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Chak</a:t>
                      </a:r>
                      <a:r>
                        <a:rPr kumimoji="0" lang="en-IN" sz="1600" b="1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IN" sz="1600" b="1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Tuknwala</a:t>
                      </a:r>
                      <a:r>
                        <a:rPr kumimoji="0" lang="en-IN" sz="16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IN" sz="16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Dehradun</a:t>
                      </a:r>
                      <a:endParaRPr kumimoji="0" lang="en-IN" sz="1600" i="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kumimoji="0" lang="en-IN" sz="16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Pratap</a:t>
                      </a:r>
                      <a:r>
                        <a:rPr kumimoji="0" lang="en-IN" sz="16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&amp; Sons, </a:t>
                      </a:r>
                      <a:r>
                        <a:rPr kumimoji="0" lang="en-IN" sz="1600" b="1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Chaman</a:t>
                      </a:r>
                      <a:r>
                        <a:rPr kumimoji="0" lang="en-IN" sz="1600" b="1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IN" sz="1600" b="1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Vihar</a:t>
                      </a:r>
                      <a:r>
                        <a:rPr kumimoji="0" lang="en-IN" sz="1600" b="1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IN" sz="160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GMS Road, </a:t>
                      </a:r>
                      <a:r>
                        <a:rPr kumimoji="0" lang="en-IN" sz="160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Dehradun</a:t>
                      </a:r>
                      <a:endParaRPr lang="en-IN" sz="1800" b="1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50237">
                <a:tc>
                  <a:txBody>
                    <a:bodyPr/>
                    <a:lstStyle/>
                    <a:p>
                      <a:r>
                        <a:rPr kumimoji="0" lang="en-IN" sz="20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No. of persons Trained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223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IN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641263">
                <a:tc>
                  <a:txBody>
                    <a:bodyPr/>
                    <a:lstStyle/>
                    <a:p>
                      <a:r>
                        <a:rPr kumimoji="0" lang="en-IN" sz="20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No. of persons employed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IN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1138270">
                <a:tc>
                  <a:txBody>
                    <a:bodyPr/>
                    <a:lstStyle/>
                    <a:p>
                      <a:r>
                        <a:rPr kumimoji="0" lang="en-IN" sz="20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No. of person still undergoing training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158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IN" sz="18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Data</a:t>
                      </a:r>
                      <a:r>
                        <a:rPr lang="en-IN" sz="18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Entry &amp; Smart Office Management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IN" sz="18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Computer Hardware Networking 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IN" sz="18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Electrical Appliance Repair &amp; House Wiring</a:t>
                      </a:r>
                    </a:p>
                    <a:p>
                      <a:pPr algn="l"/>
                      <a:endParaRPr kumimoji="0" lang="en-IN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 descr="Hydrangea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" y="-171450"/>
            <a:ext cx="9601200" cy="720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 rot="20864587">
            <a:off x="1258030" y="2648635"/>
            <a:ext cx="68451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Thank you</a:t>
            </a:r>
            <a:endParaRPr lang="en-US" sz="9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Dissemination and Application of Appropriate Technologies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676400"/>
          <a:ext cx="84582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58"/>
                <a:gridCol w="2089759"/>
                <a:gridCol w="1331383"/>
                <a:gridCol w="1018117"/>
                <a:gridCol w="3680883"/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Technology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Villages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Covered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No of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Benefi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Ciaries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organizations  involved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Solar Energy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Various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firms related to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Solar Energy in the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exhibition(Sri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Solar etc.)</a:t>
                      </a:r>
                      <a:endParaRPr lang="en-U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Energy Efficiency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GPD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Bee Keeping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Horticulture &amp; Food  Processing Dept.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Dehradun</a:t>
                      </a:r>
                      <a:endParaRPr lang="en-U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IN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Bagwan</a:t>
                      </a:r>
                      <a:r>
                        <a:rPr lang="en-I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IN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Gramodhog</a:t>
                      </a:r>
                      <a:r>
                        <a:rPr lang="en-IN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IN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Samiti</a:t>
                      </a:r>
                      <a:r>
                        <a:rPr lang="en-IN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IN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Aambiwala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Vermi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Compost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Environment &amp; Ecological</a:t>
                      </a:r>
                      <a:r>
                        <a:rPr lang="en-IN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Dept., </a:t>
                      </a:r>
                    </a:p>
                    <a:p>
                      <a:pPr algn="l"/>
                      <a:r>
                        <a:rPr lang="en-IN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F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RI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Dehradun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Mushroom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Cultivation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kumimoji="0" lang="en-US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Bagwan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Gramodhog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kumimoji="0" lang="en-IN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Forest Pathology Dept.,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FRI </a:t>
                      </a:r>
                      <a:r>
                        <a:rPr kumimoji="0" lang="en-US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Dehradun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GPD involved various agencies and organizations in this </a:t>
            </a:r>
            <a:r>
              <a:rPr lang="en-US" dirty="0" err="1" smtClean="0"/>
              <a:t>programme</a:t>
            </a:r>
            <a:r>
              <a:rPr lang="en-US" dirty="0" smtClean="0"/>
              <a:t> so that appropriate technologies can be disseminated systematically in the rural areas.  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5334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Technical Support Services</a:t>
            </a:r>
            <a:endParaRPr lang="en-US" sz="4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2743200"/>
          <a:ext cx="8686800" cy="2895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119"/>
                <a:gridCol w="2690603"/>
                <a:gridCol w="1306864"/>
                <a:gridCol w="1153115"/>
                <a:gridCol w="2998099"/>
              </a:tblGrid>
              <a:tr h="1276360">
                <a:tc>
                  <a:txBody>
                    <a:bodyPr/>
                    <a:lstStyle/>
                    <a:p>
                      <a:r>
                        <a:rPr lang="en-US" dirty="0" smtClean="0"/>
                        <a:t>S.N.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Technology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Villages</a:t>
                      </a:r>
                      <a:r>
                        <a:rPr lang="en-US" sz="1600" baseline="0" dirty="0" smtClean="0"/>
                        <a:t> Covered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 of </a:t>
                      </a:r>
                      <a:r>
                        <a:rPr lang="en-US" sz="1600" dirty="0" err="1" smtClean="0"/>
                        <a:t>Benefici-aries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Venue,</a:t>
                      </a:r>
                      <a:r>
                        <a:rPr lang="en-US" baseline="0" dirty="0" smtClean="0"/>
                        <a:t> where camp organized</a:t>
                      </a:r>
                      <a:endParaRPr lang="en-US" dirty="0"/>
                    </a:p>
                  </a:txBody>
                  <a:tcPr/>
                </a:tc>
              </a:tr>
              <a:tr h="517635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Electrical</a:t>
                      </a:r>
                      <a:r>
                        <a:rPr lang="en-US" baseline="0" dirty="0" smtClean="0"/>
                        <a:t> Repair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Pithuwala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Chak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Tunwala</a:t>
                      </a:r>
                      <a:r>
                        <a:rPr lang="en-US" dirty="0" smtClean="0"/>
                        <a:t>,</a:t>
                      </a:r>
                      <a:endParaRPr lang="en-US" dirty="0"/>
                    </a:p>
                  </a:txBody>
                  <a:tcPr/>
                </a:tc>
              </a:tr>
              <a:tr h="58396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Sewing Machine Repair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Chnadrabani</a:t>
                      </a:r>
                      <a:endParaRPr lang="en-US" dirty="0"/>
                    </a:p>
                  </a:txBody>
                  <a:tcPr/>
                </a:tc>
              </a:tr>
              <a:tr h="517635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Computer</a:t>
                      </a:r>
                      <a:r>
                        <a:rPr lang="en-US" baseline="0" dirty="0" smtClean="0"/>
                        <a:t> Repair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Mehuwala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1295400"/>
            <a:ext cx="8458200" cy="92333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GPD conducted 05 repairing camps in mother and extension </a:t>
            </a:r>
            <a:r>
              <a:rPr lang="en-US" dirty="0" err="1" smtClean="0"/>
              <a:t>centres</a:t>
            </a:r>
            <a:r>
              <a:rPr lang="en-US" dirty="0" smtClean="0"/>
              <a:t> in which  free services provided by CDTP trainees. They actively participated in the </a:t>
            </a:r>
            <a:r>
              <a:rPr lang="en-US" dirty="0" err="1" smtClean="0"/>
              <a:t>programme</a:t>
            </a:r>
            <a:r>
              <a:rPr lang="en-US" dirty="0" smtClean="0"/>
              <a:t> and provided better free technical services  to the rural people. </a:t>
            </a:r>
            <a:endParaRPr lang="en-US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4572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Dissemination of Information</a:t>
            </a:r>
            <a:endParaRPr lang="en-US" sz="4400" b="1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304800" y="1752600"/>
          <a:ext cx="8534399" cy="380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204"/>
                <a:gridCol w="3651410"/>
                <a:gridCol w="2094807"/>
                <a:gridCol w="2249978"/>
              </a:tblGrid>
              <a:tr h="977719">
                <a:tc>
                  <a:txBody>
                    <a:bodyPr/>
                    <a:lstStyle/>
                    <a:p>
                      <a:r>
                        <a:rPr lang="en-US" dirty="0" smtClean="0"/>
                        <a:t>S.N.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Technology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Villages</a:t>
                      </a:r>
                      <a:r>
                        <a:rPr lang="en-US" baseline="0" dirty="0" smtClean="0"/>
                        <a:t> Covered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of Beneficiaries</a:t>
                      </a:r>
                      <a:endParaRPr lang="en-US" dirty="0"/>
                    </a:p>
                  </a:txBody>
                  <a:tcPr/>
                </a:tc>
              </a:tr>
              <a:tr h="566456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Self Employment &amp; Training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187</a:t>
                      </a:r>
                      <a:endParaRPr lang="en-US" dirty="0"/>
                    </a:p>
                  </a:txBody>
                  <a:tcPr/>
                </a:tc>
              </a:tr>
              <a:tr h="566456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Disaster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/>
                </a:tc>
              </a:tr>
              <a:tr h="566456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</a:t>
                      </a:r>
                      <a:r>
                        <a:rPr lang="en-US" dirty="0" err="1" smtClean="0"/>
                        <a:t>Mela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149</a:t>
                      </a:r>
                      <a:endParaRPr lang="en-US" dirty="0"/>
                    </a:p>
                  </a:txBody>
                  <a:tcPr/>
                </a:tc>
              </a:tr>
              <a:tr h="566456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</a:tr>
              <a:tr h="566456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Organic Farming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CDTP Scheme GPD\CDTP Photographs\cdtp photo 2013-14 activity\photo for Bhopal\DSCF2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4057"/>
            <a:ext cx="4114800" cy="2888343"/>
          </a:xfrm>
          <a:prstGeom prst="rect">
            <a:avLst/>
          </a:prstGeom>
          <a:noFill/>
        </p:spPr>
      </p:pic>
      <p:pic>
        <p:nvPicPr>
          <p:cNvPr id="11267" name="Picture 3" descr="C:\Users\admin\Desktop\CDTP Scheme GPD\CDTP Photographs\cdtp photo 2013-14 activity\photo for Bhopal\Data Entry &amp; Smart Office Management Class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62400"/>
            <a:ext cx="4121834" cy="2895600"/>
          </a:xfrm>
          <a:prstGeom prst="rect">
            <a:avLst/>
          </a:prstGeom>
          <a:noFill/>
        </p:spPr>
      </p:pic>
      <p:pic>
        <p:nvPicPr>
          <p:cNvPr id="11268" name="Picture 4" descr="C:\Users\admin\Desktop\CDTP Scheme GPD\CDTP Photographs\cdtp photo 2013-14 activity\photo for Bhopal\DSCF27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886200"/>
            <a:ext cx="5029200" cy="2971800"/>
          </a:xfrm>
          <a:prstGeom prst="rect">
            <a:avLst/>
          </a:prstGeom>
          <a:noFill/>
        </p:spPr>
      </p:pic>
      <p:pic>
        <p:nvPicPr>
          <p:cNvPr id="11269" name="Picture 5" descr="C:\Users\admin\Desktop\news feb 14 cdtp 001.bmp"/>
          <p:cNvPicPr>
            <a:picLocks noChangeAspect="1" noChangeArrowheads="1"/>
          </p:cNvPicPr>
          <p:nvPr/>
        </p:nvPicPr>
        <p:blipFill>
          <a:blip r:embed="rId5"/>
          <a:srcRect l="8938" t="5263" r="39354" b="60526"/>
          <a:stretch>
            <a:fillRect/>
          </a:stretch>
        </p:blipFill>
        <p:spPr bwMode="auto">
          <a:xfrm>
            <a:off x="4114800" y="1066800"/>
            <a:ext cx="5029200" cy="2895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639762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rgbClr val="000000"/>
                </a:solidFill>
                <a:latin typeface="Algerian" pitchFamily="82" charset="0"/>
              </a:rPr>
              <a:t>Skill Development Training Programme</a:t>
            </a:r>
            <a:r>
              <a:rPr lang="en-IN" sz="3200" b="1" dirty="0" smtClean="0">
                <a:solidFill>
                  <a:srgbClr val="000000"/>
                </a:solidFill>
              </a:rPr>
              <a:t/>
            </a:r>
            <a:br>
              <a:rPr lang="en-IN" sz="3200" b="1" dirty="0" smtClean="0">
                <a:solidFill>
                  <a:srgbClr val="000000"/>
                </a:solidFill>
              </a:rPr>
            </a:br>
            <a:r>
              <a:rPr lang="en-IN" sz="2800" b="1" dirty="0" smtClean="0">
                <a:solidFill>
                  <a:srgbClr val="000000"/>
                </a:solidFill>
              </a:rPr>
              <a:t>1. DATA ENTRY &amp; SMART OFFICE MANAGEMENT</a:t>
            </a:r>
            <a:endParaRPr lang="en-IN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/>
          </a:bodyPr>
          <a:lstStyle/>
          <a:p>
            <a:pPr algn="ctr"/>
            <a:r>
              <a:rPr lang="en-IN" sz="2800" b="1" dirty="0" smtClean="0">
                <a:solidFill>
                  <a:srgbClr val="000000"/>
                </a:solidFill>
              </a:rPr>
              <a:t>2. COMPUTER HARDWARE &amp; NETWORKING</a:t>
            </a:r>
            <a:endParaRPr lang="en-IN" sz="2800" b="1" dirty="0">
              <a:solidFill>
                <a:srgbClr val="000000"/>
              </a:solidFill>
            </a:endParaRPr>
          </a:p>
        </p:txBody>
      </p:sp>
      <p:pic>
        <p:nvPicPr>
          <p:cNvPr id="8194" name="Picture 2" descr="C:\Users\admin\Desktop\CDTP Scheme GPD\CDTP Photographs\cdtp photo 2013-14 activity\photo for Bhopal\Computer Hardware &amp; Network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4419600" cy="5791200"/>
          </a:xfrm>
          <a:prstGeom prst="rect">
            <a:avLst/>
          </a:prstGeom>
          <a:noFill/>
        </p:spPr>
      </p:pic>
      <p:pic>
        <p:nvPicPr>
          <p:cNvPr id="8195" name="Picture 3" descr="C:\Users\admin\Desktop\CDTP Scheme GPD\CDTP Photographs\cdtp photo 2013-14 activity\cdtp photographs\Skill dev. trainings\computer hardware networking\DSCF27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88570"/>
            <a:ext cx="4724400" cy="57694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9762"/>
          </a:xfrm>
        </p:spPr>
        <p:txBody>
          <a:bodyPr>
            <a:noAutofit/>
          </a:bodyPr>
          <a:lstStyle/>
          <a:p>
            <a:pPr algn="ctr"/>
            <a:r>
              <a:rPr lang="en-IN" sz="2800" b="1" dirty="0" smtClean="0">
                <a:solidFill>
                  <a:srgbClr val="000000"/>
                </a:solidFill>
              </a:rPr>
              <a:t>3. ELECTRICAL APPLIANCE REPAIR &amp; HOUSE WIRING</a:t>
            </a:r>
            <a:endParaRPr lang="en-IN" sz="2800" b="1" dirty="0">
              <a:solidFill>
                <a:srgbClr val="000000"/>
              </a:solidFill>
            </a:endParaRPr>
          </a:p>
        </p:txBody>
      </p:sp>
      <p:pic>
        <p:nvPicPr>
          <p:cNvPr id="14338" name="Picture 2" descr="C:\Users\admin\Desktop\CDTP Scheme GPD\CDTP Photographs\cdtp photo 2013-14 activity\photo for Bhopal\Electrical Appliance Repair &amp; Housewiring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6800"/>
            <a:ext cx="2819400" cy="2743200"/>
          </a:xfrm>
          <a:prstGeom prst="rect">
            <a:avLst/>
          </a:prstGeom>
          <a:noFill/>
        </p:spPr>
      </p:pic>
      <p:pic>
        <p:nvPicPr>
          <p:cNvPr id="14339" name="Picture 3" descr="C:\Users\admin\Desktop\CDTP Scheme GPD\CDTP Photographs\cdtp photo 2013-14 activity\cdtp photographs\Skill dev. trainings\Electrical House wiring\Extention cenre Tunwala\DSCF2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0"/>
            <a:ext cx="2815771" cy="3048000"/>
          </a:xfrm>
          <a:prstGeom prst="rect">
            <a:avLst/>
          </a:prstGeom>
          <a:noFill/>
        </p:spPr>
      </p:pic>
      <p:pic>
        <p:nvPicPr>
          <p:cNvPr id="2050" name="Picture 2" descr="C:\Users\admin\Desktop\CDTP Scheme GPD\CDTP Photographs\cdtp photo 2013-14 activity\cdtp photographs\Skill dev. trainings\Electrical House wiring\mother centre\DSC00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066800"/>
            <a:ext cx="2971800" cy="2750457"/>
          </a:xfrm>
          <a:prstGeom prst="rect">
            <a:avLst/>
          </a:prstGeom>
          <a:noFill/>
        </p:spPr>
      </p:pic>
      <p:pic>
        <p:nvPicPr>
          <p:cNvPr id="2051" name="Picture 3" descr="C:\Users\admin\Desktop\CDTP Scheme GPD\CDTP Photographs\cdtp photo 2013-14 activity\cdtp photographs\Skill dev. trainings\Electrical House wiring\mother centre\DSCF2818.JPG"/>
          <p:cNvPicPr>
            <a:picLocks noChangeAspect="1" noChangeArrowheads="1"/>
          </p:cNvPicPr>
          <p:nvPr/>
        </p:nvPicPr>
        <p:blipFill>
          <a:blip r:embed="rId5" cstate="print"/>
          <a:srcRect l="21518" t="30001" r="9528" b="3333"/>
          <a:stretch>
            <a:fillRect/>
          </a:stretch>
        </p:blipFill>
        <p:spPr bwMode="auto">
          <a:xfrm>
            <a:off x="2819399" y="3810000"/>
            <a:ext cx="3000830" cy="3048000"/>
          </a:xfrm>
          <a:prstGeom prst="rect">
            <a:avLst/>
          </a:prstGeom>
          <a:noFill/>
        </p:spPr>
      </p:pic>
      <p:pic>
        <p:nvPicPr>
          <p:cNvPr id="1026" name="Picture 2" descr="H:\ \photo for annual reivew meeting 13-14\CDTP Class\DSC01512.JPG"/>
          <p:cNvPicPr>
            <a:picLocks noChangeAspect="1" noChangeArrowheads="1"/>
          </p:cNvPicPr>
          <p:nvPr/>
        </p:nvPicPr>
        <p:blipFill>
          <a:blip r:embed="rId6" cstate="print"/>
          <a:srcRect l="5833" t="14445" r="5000"/>
          <a:stretch>
            <a:fillRect/>
          </a:stretch>
        </p:blipFill>
        <p:spPr bwMode="auto">
          <a:xfrm>
            <a:off x="5791200" y="1074057"/>
            <a:ext cx="3352800" cy="2743200"/>
          </a:xfrm>
          <a:prstGeom prst="rect">
            <a:avLst/>
          </a:prstGeom>
          <a:noFill/>
        </p:spPr>
      </p:pic>
      <p:pic>
        <p:nvPicPr>
          <p:cNvPr id="8195" name="Picture 3" descr="H:\ \photo for annual reivew meeting 13-14\cdtp photographs\Skill dev. trainings\Electrical House wiring\Extention cenre Tunwala\DSCF27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3810000"/>
            <a:ext cx="3429000" cy="304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1902</TotalTime>
  <Words>907</Words>
  <Application>Microsoft Macintosh PowerPoint</Application>
  <PresentationFormat>On-screen Show (4:3)</PresentationFormat>
  <Paragraphs>254</Paragraphs>
  <Slides>30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Urban</vt:lpstr>
      <vt:lpstr>Review of CDTP Scheme of Government Polytechnic Dehradun</vt:lpstr>
      <vt:lpstr>Executive Committee Meeting</vt:lpstr>
      <vt:lpstr>Slide 3</vt:lpstr>
      <vt:lpstr>Dissemination and Application of Appropriate Technologies</vt:lpstr>
      <vt:lpstr>Technical Support Services</vt:lpstr>
      <vt:lpstr>Dissemination of Information</vt:lpstr>
      <vt:lpstr>Skill Development Training Programme 1. DATA ENTRY &amp; SMART OFFICE MANAGEMENT</vt:lpstr>
      <vt:lpstr>2. COMPUTER HARDWARE &amp; NETWORKING</vt:lpstr>
      <vt:lpstr>3. ELECTRICAL APPLIANCE REPAIR &amp; HOUSE WIRING</vt:lpstr>
      <vt:lpstr>4. AUTOMOBILE BODY &amp; PAINT REPAIR</vt:lpstr>
      <vt:lpstr>5. LED DISPLAY FEBRICATION &amp; RAPAIRING</vt:lpstr>
      <vt:lpstr>6. AC &amp; REGRIDGERATOR REPAIR</vt:lpstr>
      <vt:lpstr>Transfer of Technology Solar Energy</vt:lpstr>
      <vt:lpstr>Energy Efficiency </vt:lpstr>
      <vt:lpstr>Bee Keeping &amp; Mushroom Cultivation</vt:lpstr>
      <vt:lpstr>Technical Support Services Electrical Repair &amp; Computer Repair</vt:lpstr>
      <vt:lpstr>Awareness Programme Organic Farming/Community Mela</vt:lpstr>
      <vt:lpstr>Self Employment &amp; Training/Disaster Management/Internet</vt:lpstr>
      <vt:lpstr>Other Activities for Development</vt:lpstr>
      <vt:lpstr>Other Activities</vt:lpstr>
      <vt:lpstr>Extra Technology Transfered</vt:lpstr>
      <vt:lpstr>Advisory Committee Meeting</vt:lpstr>
      <vt:lpstr>Linkage Developed in 2013-14 for employment/self-employment purposes</vt:lpstr>
      <vt:lpstr>Organizations where CDTP beneficiaries are working</vt:lpstr>
      <vt:lpstr>Self Employment </vt:lpstr>
      <vt:lpstr>Employment of Beneficiaries</vt:lpstr>
      <vt:lpstr>Financial Statement</vt:lpstr>
      <vt:lpstr>CDTP in News Papers</vt:lpstr>
      <vt:lpstr>Slide 29</vt:lpstr>
      <vt:lpstr>Slide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416</cp:revision>
  <dcterms:created xsi:type="dcterms:W3CDTF">2006-08-16T00:00:00Z</dcterms:created>
  <dcterms:modified xsi:type="dcterms:W3CDTF">2014-03-24T09:46:31Z</dcterms:modified>
</cp:coreProperties>
</file>